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1" r:id="rId2"/>
    <p:sldId id="326" r:id="rId3"/>
    <p:sldId id="399" r:id="rId4"/>
    <p:sldId id="365" r:id="rId5"/>
    <p:sldId id="366" r:id="rId6"/>
    <p:sldId id="367" r:id="rId7"/>
    <p:sldId id="387" r:id="rId8"/>
    <p:sldId id="370" r:id="rId9"/>
    <p:sldId id="371" r:id="rId10"/>
    <p:sldId id="375" r:id="rId11"/>
    <p:sldId id="377" r:id="rId12"/>
    <p:sldId id="397" r:id="rId13"/>
    <p:sldId id="385" r:id="rId14"/>
    <p:sldId id="386" r:id="rId15"/>
    <p:sldId id="398" r:id="rId16"/>
    <p:sldId id="400" r:id="rId17"/>
    <p:sldId id="401" r:id="rId18"/>
    <p:sldId id="402" r:id="rId19"/>
    <p:sldId id="403" r:id="rId20"/>
    <p:sldId id="407" r:id="rId21"/>
    <p:sldId id="409" r:id="rId22"/>
    <p:sldId id="410" r:id="rId23"/>
    <p:sldId id="411" r:id="rId24"/>
    <p:sldId id="412" r:id="rId25"/>
    <p:sldId id="413" r:id="rId26"/>
    <p:sldId id="414" r:id="rId27"/>
    <p:sldId id="415" r:id="rId28"/>
    <p:sldId id="416" r:id="rId29"/>
    <p:sldId id="417" r:id="rId30"/>
    <p:sldId id="404" r:id="rId31"/>
    <p:sldId id="408" r:id="rId32"/>
    <p:sldId id="405" r:id="rId33"/>
    <p:sldId id="406" r:id="rId3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8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4660"/>
  </p:normalViewPr>
  <p:slideViewPr>
    <p:cSldViewPr>
      <p:cViewPr varScale="1">
        <p:scale>
          <a:sx n="72" d="100"/>
          <a:sy n="72" d="100"/>
        </p:scale>
        <p:origin x="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4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Grafico%20in%20Microsoft%20Word"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Pop. Residente</c:v>
                </c:pt>
              </c:strCache>
            </c:strRef>
          </c:tx>
          <c:spPr>
            <a:solidFill>
              <a:schemeClr val="accent3"/>
            </a:solidFill>
            <a:effectLst/>
          </c:spPr>
          <c:invertIfNegative val="0"/>
          <c:cat>
            <c:strRef>
              <c:f>Foglio1!$A$2:$A$17</c:f>
              <c:strCache>
                <c:ptCount val="16"/>
                <c:pt idx="0">
                  <c:v>1861</c:v>
                </c:pt>
                <c:pt idx="1">
                  <c:v>1871</c:v>
                </c:pt>
                <c:pt idx="2">
                  <c:v>1881</c:v>
                </c:pt>
                <c:pt idx="3">
                  <c:v>1901</c:v>
                </c:pt>
                <c:pt idx="4">
                  <c:v>1911</c:v>
                </c:pt>
                <c:pt idx="5">
                  <c:v>1921</c:v>
                </c:pt>
                <c:pt idx="6">
                  <c:v>1931</c:v>
                </c:pt>
                <c:pt idx="7">
                  <c:v>1936/41</c:v>
                </c:pt>
                <c:pt idx="8">
                  <c:v>1951</c:v>
                </c:pt>
                <c:pt idx="9">
                  <c:v>1961</c:v>
                </c:pt>
                <c:pt idx="10">
                  <c:v>1971</c:v>
                </c:pt>
                <c:pt idx="11">
                  <c:v>1981</c:v>
                </c:pt>
                <c:pt idx="12">
                  <c:v>1991</c:v>
                </c:pt>
                <c:pt idx="13">
                  <c:v>2001</c:v>
                </c:pt>
                <c:pt idx="14">
                  <c:v>2011</c:v>
                </c:pt>
                <c:pt idx="15">
                  <c:v>2018</c:v>
                </c:pt>
              </c:strCache>
            </c:strRef>
          </c:cat>
          <c:val>
            <c:numRef>
              <c:f>Foglio1!$B$2:$B$17</c:f>
              <c:numCache>
                <c:formatCode>#,##0</c:formatCode>
                <c:ptCount val="16"/>
                <c:pt idx="0">
                  <c:v>1162</c:v>
                </c:pt>
                <c:pt idx="1">
                  <c:v>1375</c:v>
                </c:pt>
                <c:pt idx="2">
                  <c:v>1505</c:v>
                </c:pt>
                <c:pt idx="3">
                  <c:v>1920</c:v>
                </c:pt>
                <c:pt idx="4">
                  <c:v>2186</c:v>
                </c:pt>
                <c:pt idx="5">
                  <c:v>2351</c:v>
                </c:pt>
                <c:pt idx="6">
                  <c:v>2205</c:v>
                </c:pt>
                <c:pt idx="7">
                  <c:v>2210</c:v>
                </c:pt>
                <c:pt idx="8">
                  <c:v>2318</c:v>
                </c:pt>
                <c:pt idx="9">
                  <c:v>2257</c:v>
                </c:pt>
                <c:pt idx="10">
                  <c:v>2233</c:v>
                </c:pt>
                <c:pt idx="11">
                  <c:v>2303</c:v>
                </c:pt>
                <c:pt idx="12">
                  <c:v>2932</c:v>
                </c:pt>
                <c:pt idx="13">
                  <c:v>3305</c:v>
                </c:pt>
                <c:pt idx="14">
                  <c:v>4067</c:v>
                </c:pt>
                <c:pt idx="15">
                  <c:v>4334</c:v>
                </c:pt>
              </c:numCache>
            </c:numRef>
          </c:val>
          <c:extLst xmlns:c16r2="http://schemas.microsoft.com/office/drawing/2015/06/chart">
            <c:ext xmlns:c16="http://schemas.microsoft.com/office/drawing/2014/chart" uri="{C3380CC4-5D6E-409C-BE32-E72D297353CC}">
              <c16:uniqueId val="{00000000-2ADE-4C26-B95D-6023F6D4D0F5}"/>
            </c:ext>
          </c:extLst>
        </c:ser>
        <c:dLbls>
          <c:showLegendKey val="0"/>
          <c:showVal val="0"/>
          <c:showCatName val="0"/>
          <c:showSerName val="0"/>
          <c:showPercent val="0"/>
          <c:showBubbleSize val="0"/>
        </c:dLbls>
        <c:gapWidth val="150"/>
        <c:overlap val="23"/>
        <c:axId val="280446064"/>
        <c:axId val="280446456"/>
      </c:barChart>
      <c:catAx>
        <c:axId val="280446064"/>
        <c:scaling>
          <c:orientation val="minMax"/>
        </c:scaling>
        <c:delete val="0"/>
        <c:axPos val="b"/>
        <c:numFmt formatCode="General" sourceLinked="1"/>
        <c:majorTickMark val="out"/>
        <c:minorTickMark val="none"/>
        <c:tickLblPos val="nextTo"/>
        <c:txPr>
          <a:bodyPr rot="-5400000" vert="horz"/>
          <a:lstStyle/>
          <a:p>
            <a:pPr>
              <a:defRPr sz="800" b="1">
                <a:latin typeface="Swis721 Lt BT" pitchFamily="34" charset="0"/>
              </a:defRPr>
            </a:pPr>
            <a:endParaRPr lang="it-IT"/>
          </a:p>
        </c:txPr>
        <c:crossAx val="280446456"/>
        <c:crosses val="autoZero"/>
        <c:auto val="1"/>
        <c:lblAlgn val="ctr"/>
        <c:lblOffset val="100"/>
        <c:noMultiLvlLbl val="0"/>
      </c:catAx>
      <c:valAx>
        <c:axId val="280446456"/>
        <c:scaling>
          <c:orientation val="minMax"/>
        </c:scaling>
        <c:delete val="0"/>
        <c:axPos val="l"/>
        <c:majorGridlines/>
        <c:numFmt formatCode="#,##0" sourceLinked="1"/>
        <c:majorTickMark val="out"/>
        <c:minorTickMark val="none"/>
        <c:tickLblPos val="nextTo"/>
        <c:txPr>
          <a:bodyPr/>
          <a:lstStyle/>
          <a:p>
            <a:pPr>
              <a:defRPr sz="800" b="1">
                <a:latin typeface="Swis721 Lt BT" pitchFamily="34" charset="0"/>
              </a:defRPr>
            </a:pPr>
            <a:endParaRPr lang="it-IT"/>
          </a:p>
        </c:txPr>
        <c:crossAx val="280446064"/>
        <c:crosses val="autoZero"/>
        <c:crossBetween val="between"/>
      </c:valAx>
    </c:plotArea>
    <c:plotVisOnly val="1"/>
    <c:dispBlanksAs val="gap"/>
    <c:showDLblsOverMax val="0"/>
  </c:chart>
  <c:spPr>
    <a:noFill/>
    <a:ln w="15875">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200" b="1">
                <a:solidFill>
                  <a:schemeClr val="tx1"/>
                </a:solidFill>
                <a:latin typeface="Swis721 Lt BT" panose="020B0403020202020204" pitchFamily="34" charset="0"/>
              </a:rPr>
              <a:t>Piramide della popolazione residente - Sulbiate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'[Grafico in Microsoft Word]Foglio1'!$B$1</c:f>
              <c:strCache>
                <c:ptCount val="1"/>
                <c:pt idx="0">
                  <c:v>MASCHI</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Swis721 Lt BT" panose="020B0403020202020204" pitchFamily="34" charset="0"/>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Word]Foglio1'!$A$2:$A$22</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'[Grafico in Microsoft Word]Foglio1'!$B$2:$B$22</c:f>
              <c:numCache>
                <c:formatCode>General</c:formatCode>
                <c:ptCount val="21"/>
                <c:pt idx="0">
                  <c:v>102</c:v>
                </c:pt>
                <c:pt idx="1">
                  <c:v>122</c:v>
                </c:pt>
                <c:pt idx="2">
                  <c:v>109</c:v>
                </c:pt>
                <c:pt idx="3">
                  <c:v>99</c:v>
                </c:pt>
                <c:pt idx="4">
                  <c:v>101</c:v>
                </c:pt>
                <c:pt idx="5">
                  <c:v>113</c:v>
                </c:pt>
                <c:pt idx="6">
                  <c:v>118</c:v>
                </c:pt>
                <c:pt idx="7">
                  <c:v>167</c:v>
                </c:pt>
                <c:pt idx="8">
                  <c:v>212</c:v>
                </c:pt>
                <c:pt idx="9">
                  <c:v>181</c:v>
                </c:pt>
                <c:pt idx="10">
                  <c:v>203</c:v>
                </c:pt>
                <c:pt idx="11">
                  <c:v>162</c:v>
                </c:pt>
                <c:pt idx="12">
                  <c:v>149</c:v>
                </c:pt>
                <c:pt idx="13">
                  <c:v>112</c:v>
                </c:pt>
                <c:pt idx="14">
                  <c:v>92</c:v>
                </c:pt>
                <c:pt idx="15">
                  <c:v>72</c:v>
                </c:pt>
                <c:pt idx="16">
                  <c:v>37</c:v>
                </c:pt>
                <c:pt idx="17">
                  <c:v>28</c:v>
                </c:pt>
                <c:pt idx="18">
                  <c:v>4</c:v>
                </c:pt>
                <c:pt idx="19">
                  <c:v>2</c:v>
                </c:pt>
                <c:pt idx="20">
                  <c:v>0</c:v>
                </c:pt>
              </c:numCache>
            </c:numRef>
          </c:val>
          <c:extLst xmlns:c16r2="http://schemas.microsoft.com/office/drawing/2015/06/chart">
            <c:ext xmlns:c16="http://schemas.microsoft.com/office/drawing/2014/chart" uri="{C3380CC4-5D6E-409C-BE32-E72D297353CC}">
              <c16:uniqueId val="{00000000-083C-4F9B-94C1-CE15B46C7412}"/>
            </c:ext>
          </c:extLst>
        </c:ser>
        <c:ser>
          <c:idx val="1"/>
          <c:order val="1"/>
          <c:tx>
            <c:strRef>
              <c:f>'[Grafico in Microsoft Word]Foglio1'!$C$1</c:f>
              <c:strCache>
                <c:ptCount val="1"/>
                <c:pt idx="0">
                  <c:v>FEMMINE</c:v>
                </c:pt>
              </c:strCache>
            </c:strRef>
          </c:tx>
          <c:spPr>
            <a:solidFill>
              <a:srgbClr val="FF0000"/>
            </a:solidFill>
            <a:ln>
              <a:noFill/>
            </a:ln>
            <a:effectLst/>
          </c:spPr>
          <c:invertIfNegative val="0"/>
          <c:dLbls>
            <c:dLbl>
              <c:idx val="0"/>
              <c:tx>
                <c:rich>
                  <a:bodyPr/>
                  <a:lstStyle/>
                  <a:p>
                    <a:r>
                      <a:rPr lang="en-US"/>
                      <a:t>104</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83C-4F9B-94C1-CE15B46C7412}"/>
                </c:ext>
                <c:ext xmlns:c15="http://schemas.microsoft.com/office/drawing/2012/chart" uri="{CE6537A1-D6FC-4f65-9D91-7224C49458BB}"/>
              </c:extLst>
            </c:dLbl>
            <c:dLbl>
              <c:idx val="1"/>
              <c:tx>
                <c:rich>
                  <a:bodyPr/>
                  <a:lstStyle/>
                  <a:p>
                    <a:r>
                      <a:rPr lang="en-US"/>
                      <a:t>105</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83C-4F9B-94C1-CE15B46C7412}"/>
                </c:ext>
                <c:ext xmlns:c15="http://schemas.microsoft.com/office/drawing/2012/chart" uri="{CE6537A1-D6FC-4f65-9D91-7224C49458BB}"/>
              </c:extLst>
            </c:dLbl>
            <c:dLbl>
              <c:idx val="2"/>
              <c:tx>
                <c:rich>
                  <a:bodyPr/>
                  <a:lstStyle/>
                  <a:p>
                    <a:r>
                      <a:rPr lang="en-US"/>
                      <a:t>99</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083C-4F9B-94C1-CE15B46C7412}"/>
                </c:ext>
                <c:ext xmlns:c15="http://schemas.microsoft.com/office/drawing/2012/chart" uri="{CE6537A1-D6FC-4f65-9D91-7224C49458BB}"/>
              </c:extLst>
            </c:dLbl>
            <c:dLbl>
              <c:idx val="3"/>
              <c:tx>
                <c:rich>
                  <a:bodyPr/>
                  <a:lstStyle/>
                  <a:p>
                    <a:r>
                      <a:rPr lang="en-US"/>
                      <a:t>100</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083C-4F9B-94C1-CE15B46C7412}"/>
                </c:ext>
                <c:ext xmlns:c15="http://schemas.microsoft.com/office/drawing/2012/chart" uri="{CE6537A1-D6FC-4f65-9D91-7224C49458BB}"/>
              </c:extLst>
            </c:dLbl>
            <c:dLbl>
              <c:idx val="4"/>
              <c:tx>
                <c:rich>
                  <a:bodyPr/>
                  <a:lstStyle/>
                  <a:p>
                    <a:r>
                      <a:rPr lang="en-US"/>
                      <a:t>91</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083C-4F9B-94C1-CE15B46C7412}"/>
                </c:ext>
                <c:ext xmlns:c15="http://schemas.microsoft.com/office/drawing/2012/chart" uri="{CE6537A1-D6FC-4f65-9D91-7224C49458BB}"/>
              </c:extLst>
            </c:dLbl>
            <c:dLbl>
              <c:idx val="5"/>
              <c:tx>
                <c:rich>
                  <a:bodyPr/>
                  <a:lstStyle/>
                  <a:p>
                    <a:r>
                      <a:rPr lang="en-US"/>
                      <a:t>111</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6-083C-4F9B-94C1-CE15B46C7412}"/>
                </c:ext>
                <c:ext xmlns:c15="http://schemas.microsoft.com/office/drawing/2012/chart" uri="{CE6537A1-D6FC-4f65-9D91-7224C49458BB}"/>
              </c:extLst>
            </c:dLbl>
            <c:dLbl>
              <c:idx val="6"/>
              <c:tx>
                <c:rich>
                  <a:bodyPr/>
                  <a:lstStyle/>
                  <a:p>
                    <a:r>
                      <a:rPr lang="en-US"/>
                      <a:t>135</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7-083C-4F9B-94C1-CE15B46C7412}"/>
                </c:ext>
                <c:ext xmlns:c15="http://schemas.microsoft.com/office/drawing/2012/chart" uri="{CE6537A1-D6FC-4f65-9D91-7224C49458BB}"/>
              </c:extLst>
            </c:dLbl>
            <c:dLbl>
              <c:idx val="7"/>
              <c:tx>
                <c:rich>
                  <a:bodyPr/>
                  <a:lstStyle/>
                  <a:p>
                    <a:r>
                      <a:rPr lang="en-US"/>
                      <a:t>132</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8-083C-4F9B-94C1-CE15B46C7412}"/>
                </c:ext>
                <c:ext xmlns:c15="http://schemas.microsoft.com/office/drawing/2012/chart" uri="{CE6537A1-D6FC-4f65-9D91-7224C49458BB}"/>
              </c:extLst>
            </c:dLbl>
            <c:dLbl>
              <c:idx val="8"/>
              <c:tx>
                <c:rich>
                  <a:bodyPr/>
                  <a:lstStyle/>
                  <a:p>
                    <a:r>
                      <a:rPr lang="en-US"/>
                      <a:t>168</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9-083C-4F9B-94C1-CE15B46C7412}"/>
                </c:ext>
                <c:ext xmlns:c15="http://schemas.microsoft.com/office/drawing/2012/chart" uri="{CE6537A1-D6FC-4f65-9D91-7224C49458BB}"/>
              </c:extLst>
            </c:dLbl>
            <c:dLbl>
              <c:idx val="9"/>
              <c:tx>
                <c:rich>
                  <a:bodyPr/>
                  <a:lstStyle/>
                  <a:p>
                    <a:r>
                      <a:rPr lang="en-US"/>
                      <a:t>193</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083C-4F9B-94C1-CE15B46C7412}"/>
                </c:ext>
                <c:ext xmlns:c15="http://schemas.microsoft.com/office/drawing/2012/chart" uri="{CE6537A1-D6FC-4f65-9D91-7224C49458BB}"/>
              </c:extLst>
            </c:dLbl>
            <c:dLbl>
              <c:idx val="10"/>
              <c:tx>
                <c:rich>
                  <a:bodyPr/>
                  <a:lstStyle/>
                  <a:p>
                    <a:r>
                      <a:rPr lang="en-US"/>
                      <a:t>181</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B-083C-4F9B-94C1-CE15B46C7412}"/>
                </c:ext>
                <c:ext xmlns:c15="http://schemas.microsoft.com/office/drawing/2012/chart" uri="{CE6537A1-D6FC-4f65-9D91-7224C49458BB}"/>
              </c:extLst>
            </c:dLbl>
            <c:dLbl>
              <c:idx val="11"/>
              <c:tx>
                <c:rich>
                  <a:bodyPr/>
                  <a:lstStyle/>
                  <a:p>
                    <a:r>
                      <a:rPr lang="en-US"/>
                      <a:t>152</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C-083C-4F9B-94C1-CE15B46C7412}"/>
                </c:ext>
                <c:ext xmlns:c15="http://schemas.microsoft.com/office/drawing/2012/chart" uri="{CE6537A1-D6FC-4f65-9D91-7224C49458BB}"/>
              </c:extLst>
            </c:dLbl>
            <c:dLbl>
              <c:idx val="12"/>
              <c:tx>
                <c:rich>
                  <a:bodyPr/>
                  <a:lstStyle/>
                  <a:p>
                    <a:r>
                      <a:rPr lang="en-US"/>
                      <a:t>121</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D-083C-4F9B-94C1-CE15B46C7412}"/>
                </c:ext>
                <c:ext xmlns:c15="http://schemas.microsoft.com/office/drawing/2012/chart" uri="{CE6537A1-D6FC-4f65-9D91-7224C49458BB}"/>
              </c:extLst>
            </c:dLbl>
            <c:dLbl>
              <c:idx val="13"/>
              <c:tx>
                <c:rich>
                  <a:bodyPr/>
                  <a:lstStyle/>
                  <a:p>
                    <a:r>
                      <a:rPr lang="en-US"/>
                      <a:t>130</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E-083C-4F9B-94C1-CE15B46C7412}"/>
                </c:ext>
                <c:ext xmlns:c15="http://schemas.microsoft.com/office/drawing/2012/chart" uri="{CE6537A1-D6FC-4f65-9D91-7224C49458BB}"/>
              </c:extLst>
            </c:dLbl>
            <c:dLbl>
              <c:idx val="14"/>
              <c:tx>
                <c:rich>
                  <a:bodyPr/>
                  <a:lstStyle/>
                  <a:p>
                    <a:r>
                      <a:rPr lang="en-US"/>
                      <a:t>97</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F-083C-4F9B-94C1-CE15B46C7412}"/>
                </c:ext>
                <c:ext xmlns:c15="http://schemas.microsoft.com/office/drawing/2012/chart" uri="{CE6537A1-D6FC-4f65-9D91-7224C49458BB}"/>
              </c:extLst>
            </c:dLbl>
            <c:dLbl>
              <c:idx val="15"/>
              <c:tx>
                <c:rich>
                  <a:bodyPr/>
                  <a:lstStyle/>
                  <a:p>
                    <a:r>
                      <a:rPr lang="en-US"/>
                      <a:t>80</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0-083C-4F9B-94C1-CE15B46C7412}"/>
                </c:ext>
                <c:ext xmlns:c15="http://schemas.microsoft.com/office/drawing/2012/chart" uri="{CE6537A1-D6FC-4f65-9D91-7224C49458BB}"/>
              </c:extLst>
            </c:dLbl>
            <c:dLbl>
              <c:idx val="16"/>
              <c:tx>
                <c:rich>
                  <a:bodyPr/>
                  <a:lstStyle/>
                  <a:p>
                    <a:r>
                      <a:rPr lang="en-US"/>
                      <a:t>77</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1-083C-4F9B-94C1-CE15B46C7412}"/>
                </c:ext>
                <c:ext xmlns:c15="http://schemas.microsoft.com/office/drawing/2012/chart" uri="{CE6537A1-D6FC-4f65-9D91-7224C49458BB}"/>
              </c:extLst>
            </c:dLbl>
            <c:dLbl>
              <c:idx val="17"/>
              <c:tx>
                <c:rich>
                  <a:bodyPr/>
                  <a:lstStyle/>
                  <a:p>
                    <a:r>
                      <a:rPr lang="en-US"/>
                      <a:t>57</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2-083C-4F9B-94C1-CE15B46C7412}"/>
                </c:ext>
                <c:ext xmlns:c15="http://schemas.microsoft.com/office/drawing/2012/chart" uri="{CE6537A1-D6FC-4f65-9D91-7224C49458BB}"/>
              </c:extLst>
            </c:dLbl>
            <c:dLbl>
              <c:idx val="18"/>
              <c:tx>
                <c:rich>
                  <a:bodyPr/>
                  <a:lstStyle/>
                  <a:p>
                    <a:r>
                      <a:rPr lang="en-US"/>
                      <a:t>13</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3-083C-4F9B-94C1-CE15B46C7412}"/>
                </c:ext>
                <c:ext xmlns:c15="http://schemas.microsoft.com/office/drawing/2012/chart" uri="{CE6537A1-D6FC-4f65-9D91-7224C49458BB}"/>
              </c:extLst>
            </c:dLbl>
            <c:dLbl>
              <c:idx val="19"/>
              <c:tx>
                <c:rich>
                  <a:bodyPr/>
                  <a:lstStyle/>
                  <a:p>
                    <a:r>
                      <a:rPr lang="en-US"/>
                      <a:t>2</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4-083C-4F9B-94C1-CE15B46C7412}"/>
                </c:ext>
                <c:ext xmlns:c15="http://schemas.microsoft.com/office/drawing/2012/chart" uri="{CE6537A1-D6FC-4f65-9D91-7224C49458BB}"/>
              </c:extLst>
            </c:dLbl>
            <c:dLbl>
              <c:idx val="20"/>
              <c:tx>
                <c:rich>
                  <a:bodyPr/>
                  <a:lstStyle/>
                  <a:p>
                    <a:r>
                      <a:rPr lang="en-US"/>
                      <a:t>1</a:t>
                    </a:r>
                  </a:p>
                </c:rich>
              </c:tx>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5-083C-4F9B-94C1-CE15B46C7412}"/>
                </c:ex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Swis721 Lt BT" panose="020B0403020202020204" pitchFamily="34" charset="0"/>
                    <a:ea typeface="+mn-ea"/>
                    <a:cs typeface="+mn-cs"/>
                  </a:defRPr>
                </a:pPr>
                <a:endParaRPr lang="it-IT"/>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Word]Foglio1'!$A$2:$A$22</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'[Grafico in Microsoft Word]Foglio1'!$C$2:$C$22</c:f>
              <c:numCache>
                <c:formatCode>General</c:formatCode>
                <c:ptCount val="21"/>
                <c:pt idx="0">
                  <c:v>-104</c:v>
                </c:pt>
                <c:pt idx="1">
                  <c:v>-105</c:v>
                </c:pt>
                <c:pt idx="2">
                  <c:v>-99</c:v>
                </c:pt>
                <c:pt idx="3">
                  <c:v>-100</c:v>
                </c:pt>
                <c:pt idx="4">
                  <c:v>-91</c:v>
                </c:pt>
                <c:pt idx="5">
                  <c:v>-111</c:v>
                </c:pt>
                <c:pt idx="6">
                  <c:v>-135</c:v>
                </c:pt>
                <c:pt idx="7">
                  <c:v>-132</c:v>
                </c:pt>
                <c:pt idx="8">
                  <c:v>-168</c:v>
                </c:pt>
                <c:pt idx="9">
                  <c:v>-193</c:v>
                </c:pt>
                <c:pt idx="10">
                  <c:v>-181</c:v>
                </c:pt>
                <c:pt idx="11">
                  <c:v>-152</c:v>
                </c:pt>
                <c:pt idx="12">
                  <c:v>-121</c:v>
                </c:pt>
                <c:pt idx="13">
                  <c:v>-130</c:v>
                </c:pt>
                <c:pt idx="14">
                  <c:v>-97</c:v>
                </c:pt>
                <c:pt idx="15">
                  <c:v>-80</c:v>
                </c:pt>
                <c:pt idx="16">
                  <c:v>-77</c:v>
                </c:pt>
                <c:pt idx="17">
                  <c:v>-57</c:v>
                </c:pt>
                <c:pt idx="18">
                  <c:v>-13</c:v>
                </c:pt>
                <c:pt idx="19">
                  <c:v>-2</c:v>
                </c:pt>
                <c:pt idx="20">
                  <c:v>-1</c:v>
                </c:pt>
              </c:numCache>
            </c:numRef>
          </c:val>
          <c:extLst xmlns:c16r2="http://schemas.microsoft.com/office/drawing/2015/06/chart">
            <c:ext xmlns:c16="http://schemas.microsoft.com/office/drawing/2014/chart" uri="{C3380CC4-5D6E-409C-BE32-E72D297353CC}">
              <c16:uniqueId val="{00000016-083C-4F9B-94C1-CE15B46C7412}"/>
            </c:ext>
          </c:extLst>
        </c:ser>
        <c:dLbls>
          <c:showLegendKey val="0"/>
          <c:showVal val="1"/>
          <c:showCatName val="0"/>
          <c:showSerName val="0"/>
          <c:showPercent val="0"/>
          <c:showBubbleSize val="0"/>
        </c:dLbls>
        <c:gapWidth val="50"/>
        <c:overlap val="100"/>
        <c:axId val="279354584"/>
        <c:axId val="279356152"/>
      </c:barChart>
      <c:catAx>
        <c:axId val="279354584"/>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1" u="none" strike="noStrike" kern="1200" baseline="0">
                <a:solidFill>
                  <a:schemeClr val="tx1">
                    <a:lumMod val="65000"/>
                    <a:lumOff val="35000"/>
                  </a:schemeClr>
                </a:solidFill>
                <a:latin typeface="Swis721 Lt BT" panose="020B0403020202020204" pitchFamily="34" charset="0"/>
                <a:ea typeface="+mn-ea"/>
                <a:cs typeface="+mn-cs"/>
              </a:defRPr>
            </a:pPr>
            <a:endParaRPr lang="it-IT"/>
          </a:p>
        </c:txPr>
        <c:crossAx val="279356152"/>
        <c:crosses val="autoZero"/>
        <c:auto val="0"/>
        <c:lblAlgn val="l"/>
        <c:lblOffset val="100"/>
        <c:noMultiLvlLbl val="0"/>
      </c:catAx>
      <c:valAx>
        <c:axId val="279356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79354584"/>
        <c:crosses val="autoZero"/>
        <c:crossBetween val="between"/>
      </c:valAx>
      <c:spPr>
        <a:noFill/>
        <a:ln>
          <a:noFill/>
        </a:ln>
        <a:effectLst/>
      </c:spPr>
    </c:plotArea>
    <c:legend>
      <c:legendPos val="t"/>
      <c:layout>
        <c:manualLayout>
          <c:xMode val="edge"/>
          <c:yMode val="edge"/>
          <c:x val="9.5089319998104646E-2"/>
          <c:y val="8.6963715211834103E-2"/>
          <c:w val="0.79322024205368236"/>
          <c:h val="5.288546907369047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Swis721 Lt BT" panose="020B0403020202020204" pitchFamily="34" charset="0"/>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a:t>Capacità di Piano - PGT 2008 (Dati per Mq di Superficie Territoriale)</a:t>
            </a:r>
          </a:p>
        </c:rich>
      </c:tx>
      <c:layout>
        <c:manualLayout>
          <c:xMode val="edge"/>
          <c:yMode val="edge"/>
          <c:x val="0.22420127952755906"/>
          <c:y val="5.0316835395575583E-2"/>
        </c:manualLayout>
      </c:layout>
      <c:overlay val="0"/>
    </c:title>
    <c:autoTitleDeleted val="0"/>
    <c:plotArea>
      <c:layout>
        <c:manualLayout>
          <c:layoutTarget val="inner"/>
          <c:xMode val="edge"/>
          <c:yMode val="edge"/>
          <c:x val="0.2360987532808399"/>
          <c:y val="0.20711145481814774"/>
          <c:w val="0.32751099081365209"/>
          <c:h val="0.73336473565804272"/>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chemeClr val="accent2"/>
              </a:solidFill>
            </c:spPr>
            <c:extLst xmlns:c16r2="http://schemas.microsoft.com/office/drawing/2015/06/chart">
              <c:ext xmlns:c16="http://schemas.microsoft.com/office/drawing/2014/chart" uri="{C3380CC4-5D6E-409C-BE32-E72D297353CC}">
                <c16:uniqueId val="{00000001-E3A3-4BA7-8731-F3C4CC9B4770}"/>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E3A3-4BA7-8731-F3C4CC9B4770}"/>
              </c:ext>
            </c:extLst>
          </c:dPt>
          <c:dPt>
            <c:idx val="2"/>
            <c:bubble3D val="0"/>
            <c:spPr>
              <a:solidFill>
                <a:srgbClr val="7030A0"/>
              </a:solidFill>
            </c:spPr>
            <c:extLst xmlns:c16r2="http://schemas.microsoft.com/office/drawing/2015/06/chart">
              <c:ext xmlns:c16="http://schemas.microsoft.com/office/drawing/2014/chart" uri="{C3380CC4-5D6E-409C-BE32-E72D297353CC}">
                <c16:uniqueId val="{00000005-E3A3-4BA7-8731-F3C4CC9B4770}"/>
              </c:ext>
            </c:extLst>
          </c:dPt>
          <c:dLbls>
            <c:dLbl>
              <c:idx val="0"/>
              <c:layout>
                <c:manualLayout>
                  <c:x val="4.9732447506562014E-2"/>
                  <c:y val="-0.24176509186351741"/>
                </c:manualLayout>
              </c:layout>
              <c:spPr>
                <a:noFill/>
              </c:spPr>
              <c:txPr>
                <a:bodyPr/>
                <a:lstStyle/>
                <a:p>
                  <a:pPr>
                    <a:defRPr b="1">
                      <a:solidFill>
                        <a:schemeClr val="accent2"/>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3A3-4BA7-8731-F3C4CC9B4770}"/>
                </c:ext>
                <c:ext xmlns:c15="http://schemas.microsoft.com/office/drawing/2012/chart" uri="{CE6537A1-D6FC-4f65-9D91-7224C49458BB}"/>
              </c:extLst>
            </c:dLbl>
            <c:dLbl>
              <c:idx val="1"/>
              <c:layout>
                <c:manualLayout>
                  <c:x val="-5.4820209973753323E-2"/>
                  <c:y val="4.3457536557930519E-2"/>
                </c:manualLayout>
              </c:layout>
              <c:spPr/>
              <c:txPr>
                <a:bodyPr/>
                <a:lstStyle/>
                <a:p>
                  <a:pPr>
                    <a:defRPr b="1">
                      <a:solidFill>
                        <a:schemeClr val="accent4"/>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3A3-4BA7-8731-F3C4CC9B4770}"/>
                </c:ext>
                <c:ext xmlns:c15="http://schemas.microsoft.com/office/drawing/2012/chart" uri="{CE6537A1-D6FC-4f65-9D91-7224C49458BB}"/>
              </c:extLst>
            </c:dLbl>
            <c:dLbl>
              <c:idx val="2"/>
              <c:layout>
                <c:manualLayout>
                  <c:x val="-4.7916666666666823E-2"/>
                  <c:y val="-8.3333333333333343E-2"/>
                </c:manualLayout>
              </c:layout>
              <c:spPr>
                <a:noFill/>
                <a:ln>
                  <a:noFill/>
                </a:ln>
                <a:effectLst/>
              </c:spPr>
              <c:txPr>
                <a:bodyPr wrap="square" lIns="38100" tIns="19050" rIns="38100" bIns="19050" anchor="ctr">
                  <a:spAutoFit/>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3A3-4BA7-8731-F3C4CC9B4770}"/>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Foglio1!$A$2:$A$4</c:f>
              <c:strCache>
                <c:ptCount val="3"/>
                <c:pt idx="0">
                  <c:v>Residenziale</c:v>
                </c:pt>
                <c:pt idx="1">
                  <c:v>Terziario</c:v>
                </c:pt>
                <c:pt idx="2">
                  <c:v>Produttivo</c:v>
                </c:pt>
              </c:strCache>
            </c:strRef>
          </c:cat>
          <c:val>
            <c:numRef>
              <c:f>Foglio1!$B$2:$B$4</c:f>
              <c:numCache>
                <c:formatCode>General</c:formatCode>
                <c:ptCount val="3"/>
                <c:pt idx="0">
                  <c:v>231111</c:v>
                </c:pt>
                <c:pt idx="1">
                  <c:v>26076</c:v>
                </c:pt>
                <c:pt idx="2">
                  <c:v>116436</c:v>
                </c:pt>
              </c:numCache>
            </c:numRef>
          </c:val>
          <c:extLst xmlns:c16r2="http://schemas.microsoft.com/office/drawing/2015/06/chart">
            <c:ext xmlns:c16="http://schemas.microsoft.com/office/drawing/2014/chart" uri="{C3380CC4-5D6E-409C-BE32-E72D297353CC}">
              <c16:uniqueId val="{00000006-E3A3-4BA7-8731-F3C4CC9B4770}"/>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5086450131233597"/>
          <c:y val="0.37638076490439076"/>
          <c:w val="0.26361368110236238"/>
          <c:h val="0.46443278614542788"/>
        </c:manualLayout>
      </c:layout>
      <c:overlay val="0"/>
    </c:legend>
    <c:plotVisOnly val="1"/>
    <c:dispBlanksAs val="zero"/>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a:t>Capacità di Piano - PGT 2008 (Dati per Mq di Superficie Lorda di Pavimento)</a:t>
            </a:r>
          </a:p>
        </c:rich>
      </c:tx>
      <c:layout>
        <c:manualLayout>
          <c:xMode val="edge"/>
          <c:yMode val="edge"/>
          <c:x val="0.22420127952755906"/>
          <c:y val="5.0316835395575583E-2"/>
        </c:manualLayout>
      </c:layout>
      <c:overlay val="0"/>
    </c:title>
    <c:autoTitleDeleted val="0"/>
    <c:plotArea>
      <c:layout>
        <c:manualLayout>
          <c:layoutTarget val="inner"/>
          <c:xMode val="edge"/>
          <c:yMode val="edge"/>
          <c:x val="0.2360987532808399"/>
          <c:y val="0.20711145481814774"/>
          <c:w val="0.32751099081365209"/>
          <c:h val="0.73336473565804272"/>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chemeClr val="accent2"/>
              </a:solidFill>
            </c:spPr>
            <c:extLst xmlns:c16r2="http://schemas.microsoft.com/office/drawing/2015/06/chart">
              <c:ext xmlns:c16="http://schemas.microsoft.com/office/drawing/2014/chart" uri="{C3380CC4-5D6E-409C-BE32-E72D297353CC}">
                <c16:uniqueId val="{00000001-58D9-4631-8C3D-AC4736FAECCC}"/>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58D9-4631-8C3D-AC4736FAECCC}"/>
              </c:ext>
            </c:extLst>
          </c:dPt>
          <c:dPt>
            <c:idx val="2"/>
            <c:bubble3D val="0"/>
            <c:spPr>
              <a:solidFill>
                <a:srgbClr val="7030A0"/>
              </a:solidFill>
            </c:spPr>
            <c:extLst xmlns:c16r2="http://schemas.microsoft.com/office/drawing/2015/06/chart">
              <c:ext xmlns:c16="http://schemas.microsoft.com/office/drawing/2014/chart" uri="{C3380CC4-5D6E-409C-BE32-E72D297353CC}">
                <c16:uniqueId val="{00000005-58D9-4631-8C3D-AC4736FAECCC}"/>
              </c:ext>
            </c:extLst>
          </c:dPt>
          <c:dLbls>
            <c:dLbl>
              <c:idx val="0"/>
              <c:layout>
                <c:manualLayout>
                  <c:x val="6.6222751134163718E-2"/>
                  <c:y val="6.8222457341024001E-2"/>
                </c:manualLayout>
              </c:layout>
              <c:spPr>
                <a:noFill/>
              </c:spPr>
              <c:txPr>
                <a:bodyPr/>
                <a:lstStyle/>
                <a:p>
                  <a:pPr>
                    <a:defRPr b="1">
                      <a:solidFill>
                        <a:schemeClr val="accent2"/>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8D9-4631-8C3D-AC4736FAECCC}"/>
                </c:ext>
                <c:ext xmlns:c15="http://schemas.microsoft.com/office/drawing/2012/chart" uri="{CE6537A1-D6FC-4f65-9D91-7224C49458BB}"/>
              </c:extLst>
            </c:dLbl>
            <c:dLbl>
              <c:idx val="1"/>
              <c:layout>
                <c:manualLayout>
                  <c:x val="5.1429790026246834E-2"/>
                  <c:y val="6.1314679415073133E-2"/>
                </c:manualLayout>
              </c:layout>
              <c:spPr/>
              <c:txPr>
                <a:bodyPr/>
                <a:lstStyle/>
                <a:p>
                  <a:pPr>
                    <a:defRPr b="1">
                      <a:solidFill>
                        <a:schemeClr val="accent4"/>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58D9-4631-8C3D-AC4736FAECCC}"/>
                </c:ext>
                <c:ext xmlns:c15="http://schemas.microsoft.com/office/drawing/2012/chart" uri="{CE6537A1-D6FC-4f65-9D91-7224C49458BB}"/>
              </c:extLst>
            </c:dLbl>
            <c:dLbl>
              <c:idx val="2"/>
              <c:layout>
                <c:manualLayout>
                  <c:x val="-4.7916666666666823E-2"/>
                  <c:y val="-8.3333333333333343E-2"/>
                </c:manualLayout>
              </c:layout>
              <c:spPr>
                <a:noFill/>
                <a:ln>
                  <a:noFill/>
                </a:ln>
                <a:effectLst/>
              </c:spPr>
              <c:txPr>
                <a:bodyPr wrap="square" lIns="38100" tIns="19050" rIns="38100" bIns="19050" anchor="ctr">
                  <a:spAutoFit/>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58D9-4631-8C3D-AC4736FAECCC}"/>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Foglio1!$A$2:$A$4</c:f>
              <c:strCache>
                <c:ptCount val="3"/>
                <c:pt idx="0">
                  <c:v>Residenziale</c:v>
                </c:pt>
                <c:pt idx="1">
                  <c:v>Terziario</c:v>
                </c:pt>
                <c:pt idx="2">
                  <c:v>Produttivo</c:v>
                </c:pt>
              </c:strCache>
            </c:strRef>
          </c:cat>
          <c:val>
            <c:numRef>
              <c:f>Foglio1!$B$2:$B$4</c:f>
              <c:numCache>
                <c:formatCode>General</c:formatCode>
                <c:ptCount val="3"/>
                <c:pt idx="0">
                  <c:v>48286</c:v>
                </c:pt>
                <c:pt idx="1">
                  <c:v>20078</c:v>
                </c:pt>
                <c:pt idx="2">
                  <c:v>81530</c:v>
                </c:pt>
              </c:numCache>
            </c:numRef>
          </c:val>
          <c:extLst xmlns:c16r2="http://schemas.microsoft.com/office/drawing/2015/06/chart">
            <c:ext xmlns:c16="http://schemas.microsoft.com/office/drawing/2014/chart" uri="{C3380CC4-5D6E-409C-BE32-E72D297353CC}">
              <c16:uniqueId val="{00000006-58D9-4631-8C3D-AC4736FAECCC}"/>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5351794458653845"/>
          <c:y val="0.31984326842174782"/>
          <c:w val="0.26361368110236238"/>
          <c:h val="0.5208995223263112"/>
        </c:manualLayout>
      </c:layout>
      <c:overlay val="0"/>
    </c:legend>
    <c:plotVisOnly val="1"/>
    <c:dispBlanksAs val="zero"/>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dirty="0"/>
              <a:t>Stato di  Attuazione - PGT 2008 - (Dati per Mq di Superficie Territoriale)</a:t>
            </a:r>
          </a:p>
        </c:rich>
      </c:tx>
      <c:overlay val="0"/>
    </c:title>
    <c:autoTitleDeleted val="0"/>
    <c:plotArea>
      <c:layout>
        <c:manualLayout>
          <c:layoutTarget val="inner"/>
          <c:xMode val="edge"/>
          <c:yMode val="edge"/>
          <c:x val="0.11109877696219179"/>
          <c:y val="0.26663536077253475"/>
          <c:w val="0.44528284574054527"/>
          <c:h val="0.66369149093365443"/>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rgbClr val="00B050"/>
              </a:solidFill>
            </c:spPr>
            <c:extLst xmlns:c16r2="http://schemas.microsoft.com/office/drawing/2015/06/chart">
              <c:ext xmlns:c16="http://schemas.microsoft.com/office/drawing/2014/chart" uri="{C3380CC4-5D6E-409C-BE32-E72D297353CC}">
                <c16:uniqueId val="{00000001-714F-4F21-98E9-90E65925FFA8}"/>
              </c:ext>
            </c:extLst>
          </c:dPt>
          <c:dPt>
            <c:idx val="1"/>
            <c:bubble3D val="0"/>
            <c:spPr>
              <a:solidFill>
                <a:srgbClr val="FF0000"/>
              </a:solidFill>
              <a:ln w="25400" cap="flat" cmpd="sng" algn="ctr">
                <a:noFill/>
                <a:prstDash val="solid"/>
              </a:ln>
              <a:effectLst/>
            </c:spPr>
            <c:extLst xmlns:c16r2="http://schemas.microsoft.com/office/drawing/2015/06/chart">
              <c:ext xmlns:c16="http://schemas.microsoft.com/office/drawing/2014/chart" uri="{C3380CC4-5D6E-409C-BE32-E72D297353CC}">
                <c16:uniqueId val="{00000003-714F-4F21-98E9-90E65925FFA8}"/>
              </c:ext>
            </c:extLst>
          </c:dPt>
          <c:dLbls>
            <c:dLbl>
              <c:idx val="0"/>
              <c:layout>
                <c:manualLayout>
                  <c:x val="-6.3442335289161184E-2"/>
                  <c:y val="-7.5768899518125496E-3"/>
                </c:manualLayout>
              </c:layout>
              <c:spPr>
                <a:noFill/>
              </c:spPr>
              <c:txPr>
                <a:bodyPr/>
                <a:lstStyle/>
                <a:p>
                  <a:pPr>
                    <a:defRPr b="1">
                      <a:solidFill>
                        <a:srgbClr val="00B05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14F-4F21-98E9-90E65925FFA8}"/>
                </c:ext>
                <c:ext xmlns:c15="http://schemas.microsoft.com/office/drawing/2012/chart" uri="{CE6537A1-D6FC-4f65-9D91-7224C49458BB}"/>
              </c:extLst>
            </c:dLbl>
            <c:dLbl>
              <c:idx val="1"/>
              <c:layout>
                <c:manualLayout>
                  <c:x val="0.13404693480418162"/>
                  <c:y val="-0.26930799515445586"/>
                </c:manualLayout>
              </c:layout>
              <c:spPr/>
              <c:txPr>
                <a:bodyPr/>
                <a:lstStyle/>
                <a:p>
                  <a:pPr>
                    <a:defRPr b="1">
                      <a:solidFill>
                        <a:srgbClr val="FF000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14F-4F21-98E9-90E65925FFA8}"/>
                </c:ext>
                <c:ext xmlns:c15="http://schemas.microsoft.com/office/drawing/2012/chart" uri="{CE6537A1-D6FC-4f65-9D91-7224C49458BB}"/>
              </c:extLst>
            </c:dLbl>
            <c:dLbl>
              <c:idx val="2"/>
              <c:layout>
                <c:manualLayout>
                  <c:x val="-6.7557508349605624E-2"/>
                  <c:y val="-0.2718590416899353"/>
                </c:manualLayout>
              </c:layout>
              <c:spPr/>
              <c:txPr>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714F-4F21-98E9-90E65925FFA8}"/>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Foglio1!$A$2:$A$3</c:f>
              <c:strCache>
                <c:ptCount val="2"/>
                <c:pt idx="0">
                  <c:v>Attuato/In Itinere</c:v>
                </c:pt>
                <c:pt idx="1">
                  <c:v>Non Attuato</c:v>
                </c:pt>
              </c:strCache>
            </c:strRef>
          </c:cat>
          <c:val>
            <c:numRef>
              <c:f>Foglio1!$B$2:$B$3</c:f>
              <c:numCache>
                <c:formatCode>General</c:formatCode>
                <c:ptCount val="2"/>
                <c:pt idx="0">
                  <c:v>38907</c:v>
                </c:pt>
                <c:pt idx="1">
                  <c:v>334716</c:v>
                </c:pt>
              </c:numCache>
            </c:numRef>
          </c:val>
          <c:extLst xmlns:c16r2="http://schemas.microsoft.com/office/drawing/2015/06/chart">
            <c:ext xmlns:c16="http://schemas.microsoft.com/office/drawing/2014/chart" uri="{C3380CC4-5D6E-409C-BE32-E72D297353CC}">
              <c16:uniqueId val="{00000005-714F-4F21-98E9-90E65925FFA8}"/>
            </c:ext>
          </c:extLst>
        </c:ser>
        <c:dLbls>
          <c:showLegendKey val="0"/>
          <c:showVal val="0"/>
          <c:showCatName val="0"/>
          <c:showSerName val="0"/>
          <c:showPercent val="0"/>
          <c:showBubbleSize val="0"/>
          <c:showLeaderLines val="0"/>
        </c:dLbls>
        <c:firstSliceAng val="0"/>
        <c:holeSize val="50"/>
      </c:doughnutChart>
    </c:plotArea>
    <c:legend>
      <c:legendPos val="r"/>
      <c:overlay val="0"/>
    </c:legend>
    <c:plotVisOnly val="1"/>
    <c:dispBlanksAs val="zero"/>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a:t>Stato di  Attuazione - PGT 2008 - (Dati per Mq di Superficie Lorda</a:t>
            </a:r>
            <a:r>
              <a:rPr lang="it-IT" baseline="0"/>
              <a:t> di Pavimento</a:t>
            </a:r>
            <a:r>
              <a:rPr lang="it-IT"/>
              <a:t>)</a:t>
            </a:r>
          </a:p>
        </c:rich>
      </c:tx>
      <c:overlay val="0"/>
    </c:title>
    <c:autoTitleDeleted val="0"/>
    <c:plotArea>
      <c:layout>
        <c:manualLayout>
          <c:layoutTarget val="inner"/>
          <c:xMode val="edge"/>
          <c:yMode val="edge"/>
          <c:x val="0.11109877696219179"/>
          <c:y val="0.26663536077253475"/>
          <c:w val="0.44528284574054527"/>
          <c:h val="0.66369149093365443"/>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rgbClr val="00B050"/>
              </a:solidFill>
            </c:spPr>
            <c:extLst xmlns:c16r2="http://schemas.microsoft.com/office/drawing/2015/06/chart">
              <c:ext xmlns:c16="http://schemas.microsoft.com/office/drawing/2014/chart" uri="{C3380CC4-5D6E-409C-BE32-E72D297353CC}">
                <c16:uniqueId val="{00000001-D303-49EE-A37C-D3CDFAAD7C27}"/>
              </c:ext>
            </c:extLst>
          </c:dPt>
          <c:dPt>
            <c:idx val="1"/>
            <c:bubble3D val="0"/>
            <c:spPr>
              <a:solidFill>
                <a:srgbClr val="FF0000"/>
              </a:solidFill>
              <a:ln w="25400" cap="flat" cmpd="sng" algn="ctr">
                <a:noFill/>
                <a:prstDash val="solid"/>
              </a:ln>
              <a:effectLst/>
            </c:spPr>
            <c:extLst xmlns:c16r2="http://schemas.microsoft.com/office/drawing/2015/06/chart">
              <c:ext xmlns:c16="http://schemas.microsoft.com/office/drawing/2014/chart" uri="{C3380CC4-5D6E-409C-BE32-E72D297353CC}">
                <c16:uniqueId val="{00000003-D303-49EE-A37C-D3CDFAAD7C27}"/>
              </c:ext>
            </c:extLst>
          </c:dPt>
          <c:dLbls>
            <c:dLbl>
              <c:idx val="0"/>
              <c:layout>
                <c:manualLayout>
                  <c:x val="-5.036294900311708E-2"/>
                  <c:y val="-7.5768899518125496E-3"/>
                </c:manualLayout>
              </c:layout>
              <c:spPr>
                <a:noFill/>
              </c:spPr>
              <c:txPr>
                <a:bodyPr/>
                <a:lstStyle/>
                <a:p>
                  <a:pPr>
                    <a:defRPr b="1">
                      <a:solidFill>
                        <a:srgbClr val="00B05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303-49EE-A37C-D3CDFAAD7C27}"/>
                </c:ext>
                <c:ext xmlns:c15="http://schemas.microsoft.com/office/drawing/2012/chart" uri="{CE6537A1-D6FC-4f65-9D91-7224C49458BB}"/>
              </c:extLst>
            </c:dLbl>
            <c:dLbl>
              <c:idx val="1"/>
              <c:layout>
                <c:manualLayout>
                  <c:x val="0.13404693480418162"/>
                  <c:y val="-0.26930799515445586"/>
                </c:manualLayout>
              </c:layout>
              <c:spPr/>
              <c:txPr>
                <a:bodyPr/>
                <a:lstStyle/>
                <a:p>
                  <a:pPr>
                    <a:defRPr b="1">
                      <a:solidFill>
                        <a:srgbClr val="FF000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303-49EE-A37C-D3CDFAAD7C27}"/>
                </c:ext>
                <c:ext xmlns:c15="http://schemas.microsoft.com/office/drawing/2012/chart" uri="{CE6537A1-D6FC-4f65-9D91-7224C49458BB}"/>
              </c:extLst>
            </c:dLbl>
            <c:dLbl>
              <c:idx val="2"/>
              <c:layout>
                <c:manualLayout>
                  <c:x val="-6.7557508349605624E-2"/>
                  <c:y val="-0.2718590416899353"/>
                </c:manualLayout>
              </c:layout>
              <c:spPr/>
              <c:txPr>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D303-49EE-A37C-D3CDFAAD7C27}"/>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Foglio1!$A$2:$A$3</c:f>
              <c:strCache>
                <c:ptCount val="2"/>
                <c:pt idx="0">
                  <c:v>Attuato/In Itinere</c:v>
                </c:pt>
                <c:pt idx="1">
                  <c:v>Non Attuato</c:v>
                </c:pt>
              </c:strCache>
            </c:strRef>
          </c:cat>
          <c:val>
            <c:numRef>
              <c:f>Foglio1!$B$2:$B$3</c:f>
              <c:numCache>
                <c:formatCode>General</c:formatCode>
                <c:ptCount val="2"/>
                <c:pt idx="0">
                  <c:v>10253</c:v>
                </c:pt>
                <c:pt idx="1">
                  <c:v>139641</c:v>
                </c:pt>
              </c:numCache>
            </c:numRef>
          </c:val>
          <c:extLst xmlns:c16r2="http://schemas.microsoft.com/office/drawing/2015/06/chart">
            <c:ext xmlns:c16="http://schemas.microsoft.com/office/drawing/2014/chart" uri="{C3380CC4-5D6E-409C-BE32-E72D297353CC}">
              <c16:uniqueId val="{00000005-D303-49EE-A37C-D3CDFAAD7C27}"/>
            </c:ext>
          </c:extLst>
        </c:ser>
        <c:dLbls>
          <c:showLegendKey val="0"/>
          <c:showVal val="0"/>
          <c:showCatName val="0"/>
          <c:showSerName val="0"/>
          <c:showPercent val="0"/>
          <c:showBubbleSize val="0"/>
          <c:showLeaderLines val="0"/>
        </c:dLbls>
        <c:firstSliceAng val="0"/>
        <c:holeSize val="50"/>
      </c:doughnutChart>
    </c:plotArea>
    <c:legend>
      <c:legendPos val="r"/>
      <c:overlay val="0"/>
    </c:legend>
    <c:plotVisOnly val="1"/>
    <c:dispBlanksAs val="zero"/>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a:t>Residui di Piano- PGT 2008 - (Dati per Mq di Superficie Territoriale)</a:t>
            </a:r>
          </a:p>
        </c:rich>
      </c:tx>
      <c:layout>
        <c:manualLayout>
          <c:xMode val="edge"/>
          <c:yMode val="edge"/>
          <c:x val="0.24512055599053867"/>
          <c:y val="5.6269216347956508E-2"/>
        </c:manualLayout>
      </c:layout>
      <c:overlay val="0"/>
    </c:title>
    <c:autoTitleDeleted val="0"/>
    <c:plotArea>
      <c:layout>
        <c:manualLayout>
          <c:layoutTarget val="inner"/>
          <c:xMode val="edge"/>
          <c:yMode val="edge"/>
          <c:x val="0.11109877696219179"/>
          <c:y val="0.26663536077253475"/>
          <c:w val="0.44528284574054516"/>
          <c:h val="0.66369149093365398"/>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chemeClr val="accent2"/>
              </a:solidFill>
            </c:spPr>
            <c:extLst xmlns:c16r2="http://schemas.microsoft.com/office/drawing/2015/06/chart">
              <c:ext xmlns:c16="http://schemas.microsoft.com/office/drawing/2014/chart" uri="{C3380CC4-5D6E-409C-BE32-E72D297353CC}">
                <c16:uniqueId val="{00000001-784F-4285-BB8D-6880C56A3EF2}"/>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784F-4285-BB8D-6880C56A3EF2}"/>
              </c:ext>
            </c:extLst>
          </c:dPt>
          <c:dPt>
            <c:idx val="2"/>
            <c:bubble3D val="0"/>
            <c:spPr>
              <a:solidFill>
                <a:srgbClr val="7030A0"/>
              </a:solidFill>
            </c:spPr>
            <c:extLst xmlns:c16r2="http://schemas.microsoft.com/office/drawing/2015/06/chart">
              <c:ext xmlns:c16="http://schemas.microsoft.com/office/drawing/2014/chart" uri="{C3380CC4-5D6E-409C-BE32-E72D297353CC}">
                <c16:uniqueId val="{00000005-784F-4285-BB8D-6880C56A3EF2}"/>
              </c:ext>
            </c:extLst>
          </c:dPt>
          <c:dLbls>
            <c:dLbl>
              <c:idx val="0"/>
              <c:layout>
                <c:manualLayout>
                  <c:x val="0.10594597345125555"/>
                  <c:y val="-0.18224128233970857"/>
                </c:manualLayout>
              </c:layout>
              <c:spPr>
                <a:noFill/>
              </c:spPr>
              <c:txPr>
                <a:bodyPr/>
                <a:lstStyle/>
                <a:p>
                  <a:pPr>
                    <a:defRPr b="1">
                      <a:solidFill>
                        <a:schemeClr val="accent2"/>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84F-4285-BB8D-6880C56A3EF2}"/>
                </c:ext>
                <c:ext xmlns:c15="http://schemas.microsoft.com/office/drawing/2012/chart" uri="{CE6537A1-D6FC-4f65-9D91-7224C49458BB}"/>
              </c:extLst>
            </c:dLbl>
            <c:dLbl>
              <c:idx val="1"/>
              <c:layout>
                <c:manualLayout>
                  <c:x val="-4.2927165354330714E-2"/>
                  <c:y val="8.5124203224597045E-2"/>
                </c:manualLayout>
              </c:layout>
              <c:spPr/>
              <c:txPr>
                <a:bodyPr/>
                <a:lstStyle/>
                <a:p>
                  <a:pPr>
                    <a:defRPr b="1">
                      <a:solidFill>
                        <a:schemeClr val="accent4"/>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84F-4285-BB8D-6880C56A3EF2}"/>
                </c:ext>
                <c:ext xmlns:c15="http://schemas.microsoft.com/office/drawing/2012/chart" uri="{CE6537A1-D6FC-4f65-9D91-7224C49458BB}"/>
              </c:extLst>
            </c:dLbl>
            <c:dLbl>
              <c:idx val="2"/>
              <c:layout>
                <c:manualLayout>
                  <c:x val="-4.3777360850531986E-2"/>
                  <c:y val="-0.13095238095238193"/>
                </c:manualLayout>
              </c:layout>
              <c:spPr>
                <a:noFill/>
                <a:ln>
                  <a:noFill/>
                </a:ln>
                <a:effectLst/>
              </c:spPr>
              <c:txPr>
                <a:bodyPr wrap="square" lIns="38100" tIns="19050" rIns="38100" bIns="19050" anchor="ctr">
                  <a:spAutoFit/>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84F-4285-BB8D-6880C56A3EF2}"/>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Foglio1!$A$2:$A$4</c:f>
              <c:strCache>
                <c:ptCount val="3"/>
                <c:pt idx="0">
                  <c:v>Residenziale</c:v>
                </c:pt>
                <c:pt idx="1">
                  <c:v>Terziario</c:v>
                </c:pt>
                <c:pt idx="2">
                  <c:v>Produttivo</c:v>
                </c:pt>
              </c:strCache>
            </c:strRef>
          </c:cat>
          <c:val>
            <c:numRef>
              <c:f>Foglio1!$B$2:$B$4</c:f>
              <c:numCache>
                <c:formatCode>General</c:formatCode>
                <c:ptCount val="3"/>
                <c:pt idx="0">
                  <c:v>192204</c:v>
                </c:pt>
                <c:pt idx="1">
                  <c:v>26076</c:v>
                </c:pt>
                <c:pt idx="2">
                  <c:v>116436</c:v>
                </c:pt>
              </c:numCache>
            </c:numRef>
          </c:val>
          <c:extLst xmlns:c16r2="http://schemas.microsoft.com/office/drawing/2015/06/chart">
            <c:ext xmlns:c16="http://schemas.microsoft.com/office/drawing/2014/chart" uri="{C3380CC4-5D6E-409C-BE32-E72D297353CC}">
              <c16:uniqueId val="{00000006-784F-4285-BB8D-6880C56A3EF2}"/>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6751824877425026"/>
          <c:y val="0.36447600299962796"/>
          <c:w val="0.24696012435593845"/>
          <c:h val="0.29723190851143461"/>
        </c:manualLayout>
      </c:layout>
      <c:overlay val="0"/>
    </c:legend>
    <c:plotVisOnly val="1"/>
    <c:dispBlanksAs val="zero"/>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it-IT"/>
              <a:t>Residui di Piano- PGT 2008 - (Dati per Mq di Superficie Lorda di Pavimento)</a:t>
            </a:r>
          </a:p>
        </c:rich>
      </c:tx>
      <c:layout>
        <c:manualLayout>
          <c:xMode val="edge"/>
          <c:yMode val="edge"/>
          <c:x val="0.24512055599053867"/>
          <c:y val="5.6269216347956508E-2"/>
        </c:manualLayout>
      </c:layout>
      <c:overlay val="0"/>
    </c:title>
    <c:autoTitleDeleted val="0"/>
    <c:plotArea>
      <c:layout>
        <c:manualLayout>
          <c:layoutTarget val="inner"/>
          <c:xMode val="edge"/>
          <c:yMode val="edge"/>
          <c:x val="0.11109877696219179"/>
          <c:y val="0.26663536077253475"/>
          <c:w val="0.44528284574054516"/>
          <c:h val="0.66369149093365398"/>
        </c:manualLayout>
      </c:layout>
      <c:doughnutChart>
        <c:varyColors val="1"/>
        <c:ser>
          <c:idx val="0"/>
          <c:order val="0"/>
          <c:tx>
            <c:strRef>
              <c:f>Foglio1!$B$1</c:f>
              <c:strCache>
                <c:ptCount val="1"/>
                <c:pt idx="0">
                  <c:v>Capacità di Piano - PGT 2013 - DdP (Dati per Mq di ST)</c:v>
                </c:pt>
              </c:strCache>
            </c:strRef>
          </c:tx>
          <c:explosion val="25"/>
          <c:dPt>
            <c:idx val="0"/>
            <c:bubble3D val="0"/>
            <c:spPr>
              <a:solidFill>
                <a:schemeClr val="accent2"/>
              </a:solidFill>
            </c:spPr>
            <c:extLst xmlns:c16r2="http://schemas.microsoft.com/office/drawing/2015/06/chart">
              <c:ext xmlns:c16="http://schemas.microsoft.com/office/drawing/2014/chart" uri="{C3380CC4-5D6E-409C-BE32-E72D297353CC}">
                <c16:uniqueId val="{00000001-32CF-499A-AA7B-05C6E28DC88F}"/>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32CF-499A-AA7B-05C6E28DC88F}"/>
              </c:ext>
            </c:extLst>
          </c:dPt>
          <c:dPt>
            <c:idx val="2"/>
            <c:bubble3D val="0"/>
            <c:spPr>
              <a:solidFill>
                <a:srgbClr val="7030A0"/>
              </a:solidFill>
            </c:spPr>
            <c:extLst xmlns:c16r2="http://schemas.microsoft.com/office/drawing/2015/06/chart">
              <c:ext xmlns:c16="http://schemas.microsoft.com/office/drawing/2014/chart" uri="{C3380CC4-5D6E-409C-BE32-E72D297353CC}">
                <c16:uniqueId val="{00000005-32CF-499A-AA7B-05C6E28DC88F}"/>
              </c:ext>
            </c:extLst>
          </c:dPt>
          <c:dLbls>
            <c:dLbl>
              <c:idx val="0"/>
              <c:layout>
                <c:manualLayout>
                  <c:x val="6.9947366894760166E-2"/>
                  <c:y val="-2.8885901393881093E-2"/>
                </c:manualLayout>
              </c:layout>
              <c:spPr>
                <a:noFill/>
              </c:spPr>
              <c:txPr>
                <a:bodyPr/>
                <a:lstStyle/>
                <a:p>
                  <a:pPr>
                    <a:defRPr b="1">
                      <a:solidFill>
                        <a:schemeClr val="accent2"/>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2CF-499A-AA7B-05C6E28DC88F}"/>
                </c:ext>
                <c:ext xmlns:c15="http://schemas.microsoft.com/office/drawing/2012/chart" uri="{CE6537A1-D6FC-4f65-9D91-7224C49458BB}"/>
              </c:extLst>
            </c:dLbl>
            <c:dLbl>
              <c:idx val="1"/>
              <c:layout>
                <c:manualLayout>
                  <c:x val="5.7072908100371134E-2"/>
                  <c:y val="0.10298134608174002"/>
                </c:manualLayout>
              </c:layout>
              <c:spPr/>
              <c:txPr>
                <a:bodyPr/>
                <a:lstStyle/>
                <a:p>
                  <a:pPr>
                    <a:defRPr b="1">
                      <a:solidFill>
                        <a:schemeClr val="accent4"/>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2CF-499A-AA7B-05C6E28DC88F}"/>
                </c:ext>
                <c:ext xmlns:c15="http://schemas.microsoft.com/office/drawing/2012/chart" uri="{CE6537A1-D6FC-4f65-9D91-7224C49458BB}"/>
              </c:extLst>
            </c:dLbl>
            <c:dLbl>
              <c:idx val="2"/>
              <c:layout>
                <c:manualLayout>
                  <c:x val="-4.3777360850531986E-2"/>
                  <c:y val="-0.13095238095238193"/>
                </c:manualLayout>
              </c:layout>
              <c:spPr>
                <a:noFill/>
                <a:ln>
                  <a:noFill/>
                </a:ln>
                <a:effectLst/>
              </c:spPr>
              <c:txPr>
                <a:bodyPr wrap="square" lIns="38100" tIns="19050" rIns="38100" bIns="19050" anchor="ctr">
                  <a:spAutoFit/>
                </a:bodyPr>
                <a:lstStyle/>
                <a:p>
                  <a:pPr>
                    <a:defRPr b="1">
                      <a:solidFill>
                        <a:srgbClr val="7030A0"/>
                      </a:solidFill>
                    </a:defRPr>
                  </a:pPr>
                  <a:endParaRPr lang="it-IT"/>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32CF-499A-AA7B-05C6E28DC88F}"/>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Foglio1!$A$2:$A$4</c:f>
              <c:strCache>
                <c:ptCount val="3"/>
                <c:pt idx="0">
                  <c:v>Residenziale</c:v>
                </c:pt>
                <c:pt idx="1">
                  <c:v>Terziario</c:v>
                </c:pt>
                <c:pt idx="2">
                  <c:v>Produttivo</c:v>
                </c:pt>
              </c:strCache>
            </c:strRef>
          </c:cat>
          <c:val>
            <c:numRef>
              <c:f>Foglio1!$B$2:$B$4</c:f>
              <c:numCache>
                <c:formatCode>General</c:formatCode>
                <c:ptCount val="3"/>
                <c:pt idx="0">
                  <c:v>38033</c:v>
                </c:pt>
                <c:pt idx="1">
                  <c:v>20078</c:v>
                </c:pt>
                <c:pt idx="2">
                  <c:v>81530</c:v>
                </c:pt>
              </c:numCache>
            </c:numRef>
          </c:val>
          <c:extLst xmlns:c16r2="http://schemas.microsoft.com/office/drawing/2015/06/chart">
            <c:ext xmlns:c16="http://schemas.microsoft.com/office/drawing/2014/chart" uri="{C3380CC4-5D6E-409C-BE32-E72D297353CC}">
              <c16:uniqueId val="{00000006-32CF-499A-AA7B-05C6E28DC88F}"/>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6751824877425026"/>
          <c:y val="0.36447600299962796"/>
          <c:w val="0.24696012435593845"/>
          <c:h val="0.29723190851143461"/>
        </c:manualLayout>
      </c:layout>
      <c:overlay val="0"/>
    </c:legend>
    <c:plotVisOnly val="1"/>
    <c:dispBlanksAs val="zero"/>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xPr>
        <a:bodyPr/>
        <a:lstStyle/>
        <a:p>
          <a:pPr>
            <a:defRPr sz="1200"/>
          </a:pPr>
          <a:endParaRPr lang="it-IT"/>
        </a:p>
      </c:txPr>
    </c:title>
    <c:autoTitleDeleted val="0"/>
    <c:plotArea>
      <c:layout/>
      <c:doughnutChart>
        <c:varyColors val="1"/>
        <c:ser>
          <c:idx val="0"/>
          <c:order val="0"/>
          <c:tx>
            <c:strRef>
              <c:f>Foglio1!$B$1</c:f>
              <c:strCache>
                <c:ptCount val="1"/>
                <c:pt idx="0">
                  <c:v>Istanze per tipologia di proponente</c:v>
                </c:pt>
              </c:strCache>
            </c:strRef>
          </c:tx>
          <c:explosion val="25"/>
          <c:dLbls>
            <c:dLbl>
              <c:idx val="3"/>
              <c:layout>
                <c:manualLayout>
                  <c:x val="3.7037037037037229E-2"/>
                  <c:y val="-4.7619047619047693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9309-49EB-9298-0A58566A1D99}"/>
                </c:ext>
                <c:ext xmlns:c15="http://schemas.microsoft.com/office/drawing/2012/chart" uri="{CE6537A1-D6FC-4f65-9D91-7224C49458BB}"/>
              </c:extLst>
            </c:dLbl>
            <c:spPr>
              <a:noFill/>
              <a:ln>
                <a:noFill/>
              </a:ln>
              <a:effectLst/>
            </c:spPr>
            <c:txPr>
              <a:bodyPr/>
              <a:lstStyle/>
              <a:p>
                <a:pPr>
                  <a:defRPr b="1"/>
                </a:pPr>
                <a:endParaRPr lang="it-IT"/>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Foglio1!$A$2:$A$4</c:f>
              <c:strCache>
                <c:ptCount val="3"/>
                <c:pt idx="0">
                  <c:v>Privati</c:v>
                </c:pt>
                <c:pt idx="1">
                  <c:v>Privati associati</c:v>
                </c:pt>
                <c:pt idx="2">
                  <c:v>Società-Associazioni-Liste Civiche-Istituti</c:v>
                </c:pt>
              </c:strCache>
            </c:strRef>
          </c:cat>
          <c:val>
            <c:numRef>
              <c:f>Foglio1!$B$2:$B$4</c:f>
              <c:numCache>
                <c:formatCode>General</c:formatCode>
                <c:ptCount val="3"/>
                <c:pt idx="0">
                  <c:v>11</c:v>
                </c:pt>
                <c:pt idx="1">
                  <c:v>2</c:v>
                </c:pt>
                <c:pt idx="2">
                  <c:v>5</c:v>
                </c:pt>
              </c:numCache>
            </c:numRef>
          </c:val>
          <c:extLst xmlns:c16r2="http://schemas.microsoft.com/office/drawing/2015/06/chart">
            <c:ext xmlns:c16="http://schemas.microsoft.com/office/drawing/2014/chart" uri="{C3380CC4-5D6E-409C-BE32-E72D297353CC}">
              <c16:uniqueId val="{00000001-9309-49EB-9298-0A58566A1D99}"/>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zero"/>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C20B1688-1198-4BB8-BD57-60D3B1066201}" type="datetimeFigureOut">
              <a:rPr lang="it-IT" smtClean="0"/>
              <a:pPr/>
              <a:t>28/03/2022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ABFFB8B0-329E-4366-8765-9652681C5872}" type="slidenum">
              <a:rPr lang="it-IT" smtClean="0"/>
              <a:pPr/>
              <a:t>‹N›</a:t>
            </a:fld>
            <a:endParaRPr lang="it-IT"/>
          </a:p>
        </p:txBody>
      </p:sp>
    </p:spTree>
    <p:extLst>
      <p:ext uri="{BB962C8B-B14F-4D97-AF65-F5344CB8AC3E}">
        <p14:creationId xmlns:p14="http://schemas.microsoft.com/office/powerpoint/2010/main" val="418910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10DF7B2-FA90-4C23-A283-DC9A563E94BB}" type="datetimeFigureOut">
              <a:rPr lang="it-IT" smtClean="0"/>
              <a:pPr/>
              <a:t>28/03/2022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7C1CFF-9D85-43B1-9236-F126DE20AA6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DF7B2-FA90-4C23-A283-DC9A563E94BB}" type="datetimeFigureOut">
              <a:rPr lang="it-IT" smtClean="0"/>
              <a:pPr/>
              <a:t>28/03/2022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C1CFF-9D85-43B1-9236-F126DE20AA6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p:cNvSpPr txBox="1"/>
          <p:nvPr/>
        </p:nvSpPr>
        <p:spPr>
          <a:xfrm>
            <a:off x="3779912" y="1700808"/>
            <a:ext cx="324036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defRPr/>
            </a:pPr>
            <a:r>
              <a:rPr lang="it-IT" sz="1600" dirty="0">
                <a:effectLst>
                  <a:outerShdw blurRad="38100" dist="38100" dir="2700000" algn="tl">
                    <a:srgbClr val="000000">
                      <a:alpha val="43137"/>
                    </a:srgbClr>
                  </a:outerShdw>
                </a:effectLst>
                <a:latin typeface="Swis721 BT" panose="020B0504020202020204" pitchFamily="34" charset="0"/>
                <a:cs typeface="Arial" pitchFamily="34" charset="0"/>
              </a:rPr>
              <a:t>Comune di </a:t>
            </a:r>
            <a:r>
              <a:rPr lang="it-IT" sz="1600" dirty="0" smtClean="0">
                <a:effectLst>
                  <a:outerShdw blurRad="38100" dist="38100" dir="2700000" algn="tl">
                    <a:srgbClr val="000000">
                      <a:alpha val="43137"/>
                    </a:srgbClr>
                  </a:outerShdw>
                </a:effectLst>
                <a:latin typeface="Swis721 BT" panose="020B0504020202020204" pitchFamily="34" charset="0"/>
                <a:cs typeface="Arial" pitchFamily="34" charset="0"/>
              </a:rPr>
              <a:t>Sulbiate (MB)</a:t>
            </a:r>
            <a:endParaRPr lang="it-IT" sz="1600" dirty="0">
              <a:effectLst>
                <a:outerShdw blurRad="38100" dist="38100" dir="2700000" algn="tl">
                  <a:srgbClr val="000000">
                    <a:alpha val="43137"/>
                  </a:srgbClr>
                </a:outerShdw>
              </a:effectLst>
              <a:latin typeface="Swis721 BT" panose="020B0504020202020204" pitchFamily="34" charset="0"/>
              <a:cs typeface="Arial" pitchFamily="34" charset="0"/>
            </a:endParaRPr>
          </a:p>
          <a:p>
            <a:pPr>
              <a:defRPr/>
            </a:pPr>
            <a:endParaRPr lang="it-IT" sz="1600" b="1" dirty="0" smtClean="0">
              <a:effectLst>
                <a:outerShdw blurRad="38100" dist="38100" dir="2700000" algn="tl">
                  <a:srgbClr val="000000">
                    <a:alpha val="43137"/>
                  </a:srgbClr>
                </a:outerShdw>
              </a:effectLst>
              <a:latin typeface="Swis721 BT" panose="020B0504020202020204" pitchFamily="34" charset="0"/>
              <a:cs typeface="Arial" pitchFamily="34" charset="0"/>
            </a:endParaRPr>
          </a:p>
          <a:p>
            <a:pPr>
              <a:defRPr/>
            </a:pPr>
            <a:r>
              <a:rPr lang="it-IT" sz="1600" b="1" dirty="0" smtClean="0">
                <a:effectLst>
                  <a:outerShdw blurRad="38100" dist="38100" dir="2700000" algn="tl">
                    <a:srgbClr val="000000">
                      <a:alpha val="43137"/>
                    </a:srgbClr>
                  </a:outerShdw>
                </a:effectLst>
                <a:latin typeface="Swis721 BT" panose="020B0504020202020204" pitchFamily="34" charset="0"/>
                <a:cs typeface="Arial" pitchFamily="34" charset="0"/>
              </a:rPr>
              <a:t>Variante P.G.T</a:t>
            </a:r>
            <a:r>
              <a:rPr lang="it-IT" sz="1600" b="1" dirty="0">
                <a:effectLst>
                  <a:outerShdw blurRad="38100" dist="38100" dir="2700000" algn="tl">
                    <a:srgbClr val="000000">
                      <a:alpha val="43137"/>
                    </a:srgbClr>
                  </a:outerShdw>
                </a:effectLst>
                <a:latin typeface="Swis721 BT" panose="020B0504020202020204" pitchFamily="34" charset="0"/>
                <a:cs typeface="Arial" pitchFamily="34" charset="0"/>
              </a:rPr>
              <a:t>.</a:t>
            </a:r>
          </a:p>
          <a:p>
            <a:pPr>
              <a:defRPr/>
            </a:pPr>
            <a:r>
              <a:rPr lang="it-IT" sz="1600" b="1" dirty="0">
                <a:effectLst>
                  <a:outerShdw blurRad="38100" dist="38100" dir="2700000" algn="tl">
                    <a:srgbClr val="000000">
                      <a:alpha val="43137"/>
                    </a:srgbClr>
                  </a:outerShdw>
                </a:effectLst>
                <a:latin typeface="Swis721 BT" panose="020B0504020202020204" pitchFamily="34" charset="0"/>
                <a:cs typeface="Arial" pitchFamily="34" charset="0"/>
              </a:rPr>
              <a:t>Piano di Governo del Territorio</a:t>
            </a:r>
          </a:p>
        </p:txBody>
      </p:sp>
      <p:sp>
        <p:nvSpPr>
          <p:cNvPr id="5" name="CasellaDiTesto 4"/>
          <p:cNvSpPr txBox="1"/>
          <p:nvPr/>
        </p:nvSpPr>
        <p:spPr>
          <a:xfrm>
            <a:off x="3779912" y="2924944"/>
            <a:ext cx="3744416" cy="2339102"/>
          </a:xfrm>
          <a:prstGeom prst="rect">
            <a:avLst/>
          </a:prstGeom>
          <a:noFill/>
        </p:spPr>
        <p:txBody>
          <a:bodyPr wrap="square" rtlCol="0">
            <a:spAutoFit/>
          </a:bodyPr>
          <a:lstStyle/>
          <a:p>
            <a:r>
              <a:rPr lang="it-IT" sz="1200" b="1" dirty="0" smtClean="0">
                <a:latin typeface="Swis721 BT" panose="020B0504020202020204" pitchFamily="34" charset="0"/>
              </a:rPr>
              <a:t>Sindaco</a:t>
            </a:r>
            <a:endParaRPr lang="it-IT" sz="1200" dirty="0" smtClean="0">
              <a:latin typeface="Swis721 BT" panose="020B0504020202020204" pitchFamily="34" charset="0"/>
            </a:endParaRPr>
          </a:p>
          <a:p>
            <a:r>
              <a:rPr lang="it-IT" sz="1200" dirty="0" smtClean="0">
                <a:latin typeface="Swis721 BT" panose="020B0504020202020204" pitchFamily="34" charset="0"/>
              </a:rPr>
              <a:t>Della Torre Carla Alfonsa</a:t>
            </a:r>
          </a:p>
          <a:p>
            <a:r>
              <a:rPr lang="it-IT" sz="1200" dirty="0" smtClean="0">
                <a:latin typeface="Swis721 BT" panose="020B0504020202020204" pitchFamily="34" charset="0"/>
              </a:rPr>
              <a:t> </a:t>
            </a:r>
          </a:p>
          <a:p>
            <a:r>
              <a:rPr lang="it-IT" sz="1200" b="1" dirty="0" smtClean="0">
                <a:latin typeface="Swis721 BT" panose="020B0504020202020204" pitchFamily="34" charset="0"/>
              </a:rPr>
              <a:t>Vice sindaco</a:t>
            </a:r>
            <a:endParaRPr lang="it-IT" sz="1200" dirty="0" smtClean="0">
              <a:latin typeface="Swis721 BT" panose="020B0504020202020204" pitchFamily="34" charset="0"/>
            </a:endParaRPr>
          </a:p>
          <a:p>
            <a:r>
              <a:rPr lang="it-IT" sz="1200" dirty="0" smtClean="0">
                <a:latin typeface="Swis721 BT" panose="020B0504020202020204" pitchFamily="34" charset="0"/>
              </a:rPr>
              <a:t>Stucchi Guglielmo</a:t>
            </a:r>
          </a:p>
          <a:p>
            <a:r>
              <a:rPr lang="it-IT" sz="1200" dirty="0" smtClean="0">
                <a:latin typeface="Swis721 BT" panose="020B0504020202020204" pitchFamily="34" charset="0"/>
              </a:rPr>
              <a:t> </a:t>
            </a:r>
          </a:p>
          <a:p>
            <a:r>
              <a:rPr lang="it-IT" sz="1200" b="1" dirty="0" smtClean="0">
                <a:latin typeface="Swis721 BT" panose="020B0504020202020204" pitchFamily="34" charset="0"/>
              </a:rPr>
              <a:t>Responsabile di procedimento</a:t>
            </a:r>
            <a:endParaRPr lang="it-IT" sz="1200" dirty="0" smtClean="0">
              <a:latin typeface="Swis721 BT" panose="020B0504020202020204" pitchFamily="34" charset="0"/>
            </a:endParaRPr>
          </a:p>
          <a:p>
            <a:r>
              <a:rPr lang="it-IT" sz="1200" dirty="0" smtClean="0">
                <a:latin typeface="Swis721 BT" panose="020B0504020202020204" pitchFamily="34" charset="0"/>
              </a:rPr>
              <a:t>Maria Grazia Riva</a:t>
            </a:r>
            <a:endParaRPr lang="it-IT" sz="1200" dirty="0" smtClean="0">
              <a:latin typeface="Swis721 BT" panose="020B0504020202020204" pitchFamily="34" charset="0"/>
              <a:cs typeface="Arial" pitchFamily="34" charset="0"/>
            </a:endParaRPr>
          </a:p>
          <a:p>
            <a:pPr algn="just"/>
            <a:endParaRPr lang="it-IT" sz="1200" dirty="0" smtClean="0">
              <a:latin typeface="Swis721 BT" panose="020B0504020202020204" pitchFamily="34" charset="0"/>
              <a:cs typeface="Arial" pitchFamily="34" charset="0"/>
            </a:endParaRPr>
          </a:p>
          <a:p>
            <a:pPr algn="just"/>
            <a:r>
              <a:rPr lang="it-IT" sz="1200" b="1" i="1" dirty="0" smtClean="0">
                <a:latin typeface="Swis721 BT" panose="020B0504020202020204" pitchFamily="34" charset="0"/>
                <a:cs typeface="Arial" pitchFamily="34" charset="0"/>
              </a:rPr>
              <a:t>Progettista</a:t>
            </a:r>
          </a:p>
          <a:p>
            <a:pPr algn="just"/>
            <a:r>
              <a:rPr lang="it-IT" sz="1200" i="1" dirty="0" smtClean="0">
                <a:latin typeface="Swis721 BT" panose="020B0504020202020204" pitchFamily="34" charset="0"/>
                <a:cs typeface="Arial" pitchFamily="34" charset="0"/>
              </a:rPr>
              <a:t>Pianificatore Territoriale Vittorio Tarantini</a:t>
            </a:r>
          </a:p>
          <a:p>
            <a:pPr algn="just"/>
            <a:endParaRPr lang="it-IT" sz="1400" dirty="0">
              <a:solidFill>
                <a:srgbClr val="FF0000"/>
              </a:solidFill>
              <a:latin typeface="Arial" pitchFamily="34" charset="0"/>
              <a:cs typeface="Arial"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909" y="1659403"/>
            <a:ext cx="2420620" cy="3168352"/>
          </a:xfrm>
          <a:prstGeom prst="rect">
            <a:avLst/>
          </a:prstGeom>
        </p:spPr>
      </p:pic>
    </p:spTree>
    <p:extLst>
      <p:ext uri="{BB962C8B-B14F-4D97-AF65-F5344CB8AC3E}">
        <p14:creationId xmlns:p14="http://schemas.microsoft.com/office/powerpoint/2010/main" val="3752446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STATO DI ATTUAZIONE DEL PGT 2008 – Capacità di Piano</a:t>
            </a:r>
          </a:p>
        </p:txBody>
      </p:sp>
      <p:graphicFrame>
        <p:nvGraphicFramePr>
          <p:cNvPr id="5" name="Tabella 4"/>
          <p:cNvGraphicFramePr>
            <a:graphicFrameLocks noGrp="1"/>
          </p:cNvGraphicFramePr>
          <p:nvPr>
            <p:extLst>
              <p:ext uri="{D42A27DB-BD31-4B8C-83A1-F6EECF244321}">
                <p14:modId xmlns:p14="http://schemas.microsoft.com/office/powerpoint/2010/main" val="202142852"/>
              </p:ext>
            </p:extLst>
          </p:nvPr>
        </p:nvGraphicFramePr>
        <p:xfrm>
          <a:off x="323530" y="815227"/>
          <a:ext cx="8568950" cy="4124106"/>
        </p:xfrm>
        <a:graphic>
          <a:graphicData uri="http://schemas.openxmlformats.org/drawingml/2006/table">
            <a:tbl>
              <a:tblPr firstRow="1" firstCol="1" bandRow="1"/>
              <a:tblGrid>
                <a:gridCol w="1384387">
                  <a:extLst>
                    <a:ext uri="{9D8B030D-6E8A-4147-A177-3AD203B41FA5}">
                      <a16:colId xmlns="" xmlns:a16="http://schemas.microsoft.com/office/drawing/2014/main" val="2667064630"/>
                    </a:ext>
                  </a:extLst>
                </a:gridCol>
                <a:gridCol w="2016485">
                  <a:extLst>
                    <a:ext uri="{9D8B030D-6E8A-4147-A177-3AD203B41FA5}">
                      <a16:colId xmlns="" xmlns:a16="http://schemas.microsoft.com/office/drawing/2014/main" val="3435222670"/>
                    </a:ext>
                  </a:extLst>
                </a:gridCol>
                <a:gridCol w="2523945">
                  <a:extLst>
                    <a:ext uri="{9D8B030D-6E8A-4147-A177-3AD203B41FA5}">
                      <a16:colId xmlns="" xmlns:a16="http://schemas.microsoft.com/office/drawing/2014/main" val="3711867767"/>
                    </a:ext>
                  </a:extLst>
                </a:gridCol>
                <a:gridCol w="2644133">
                  <a:extLst>
                    <a:ext uri="{9D8B030D-6E8A-4147-A177-3AD203B41FA5}">
                      <a16:colId xmlns="" xmlns:a16="http://schemas.microsoft.com/office/drawing/2014/main" val="2573085909"/>
                    </a:ext>
                  </a:extLst>
                </a:gridCol>
              </a:tblGrid>
              <a:tr h="268473">
                <a:tc>
                  <a:txBody>
                    <a:bodyPr/>
                    <a:lstStyle/>
                    <a:p>
                      <a:pPr marL="13970" indent="-13970" algn="ctr">
                        <a:spcAft>
                          <a:spcPts val="0"/>
                        </a:spcAft>
                      </a:pPr>
                      <a:r>
                        <a:rPr lang="it-IT" sz="900" b="1" dirty="0">
                          <a:effectLst/>
                          <a:latin typeface="Swis721 Lt BT" panose="020B0403020202020204" pitchFamily="34" charset="0"/>
                          <a:ea typeface="Times New Roman" panose="02020603050405020304" pitchFamily="18" charset="0"/>
                          <a:cs typeface="Times New Roman" panose="02020603050405020304" pitchFamily="18" charset="0"/>
                        </a:rPr>
                        <a:t>Ambito</a:t>
                      </a:r>
                      <a:endParaRPr lang="it-IT" sz="1100" dirty="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Destinazione d’uso prevalente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Sup. Territoriale (mq)</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Volume (mc) / SLP (mq)</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19958800"/>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AT1a – AT1b</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22.904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17.100 mc / 5.700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606045"/>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AT2</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10.072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5.625 mc / 1.875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1327822"/>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AT3</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4.847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4.225 mc / 1.408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9823841"/>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AT4</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2.571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3.150 mc / 1.050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1330950"/>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AT5</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3.411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3.050 mc / 1.017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47284947"/>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AT6</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6.628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3.385 mc / 1.128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268960"/>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AT7</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10.194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2.015 mc / 672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9184783"/>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PII 1a – PII 1b</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33.301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30.000 mc / 10.000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552208"/>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PII 2a – PII 2b</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79.922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11.300 mc / 3.767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3947564"/>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PA1</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dirty="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6.153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5.000 mc / 1.667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8111102"/>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PA2</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2.571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3.200 mc / 1.067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3277988"/>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PA3</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3.095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2.945 mc / 982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0487563"/>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PA4</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2.214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3.510 mc / 1.170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0258385"/>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PA5</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3.216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6.000 mc / 2.000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8446442"/>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PE14</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12.702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7.300 mc / 2.433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0483110"/>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PE15</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6.566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8.000 mc / 2.667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5615922"/>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PRp1</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4.598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11.400 mc / 3.800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99189"/>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PRp2</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12.450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8.500 mc / 2.833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4185645"/>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PR3</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3.696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9.150 mc / 3.050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267706"/>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PE19</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Terziaria</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26.076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0040783"/>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PE20</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34.010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79541307"/>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P1_PIP</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dirty="0">
                          <a:latin typeface="Swis721 Lt BT"/>
                          <a:ea typeface="Times New Roman"/>
                          <a:cs typeface="Times New Roman"/>
                        </a:rPr>
                        <a:t>38.512 mq</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21.760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0642594"/>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P2_PIP</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16.664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15.460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8801741"/>
                  </a:ext>
                </a:extLst>
              </a:tr>
              <a:tr h="134236">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P3</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27.182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10.300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5992509"/>
                  </a:ext>
                </a:extLst>
              </a:tr>
              <a:tr h="563793">
                <a:tc>
                  <a:txBody>
                    <a:bodyPr/>
                    <a:lstStyle/>
                    <a:p>
                      <a:pPr marL="13970" indent="-13970" algn="ctr">
                        <a:spcAft>
                          <a:spcPts val="0"/>
                        </a:spcAft>
                      </a:pPr>
                      <a:r>
                        <a:rPr lang="it-IT" sz="1100" b="1">
                          <a:effectLst/>
                          <a:latin typeface="Swis721 Lt BT" panose="020B0403020202020204" pitchFamily="34" charset="0"/>
                          <a:ea typeface="Times New Roman" panose="02020603050405020304" pitchFamily="18" charset="0"/>
                          <a:cs typeface="Times New Roman" panose="02020603050405020304" pitchFamily="18" charset="0"/>
                        </a:rPr>
                        <a:t>TOTALE</a:t>
                      </a:r>
                      <a:endParaRPr lang="it-IT" sz="110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100" b="1" dirty="0">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1100" dirty="0">
                        <a:effectLst/>
                        <a:latin typeface="Swis721 Lt BT" panose="020B0403020202020204" pitchFamily="34" charset="0"/>
                        <a:ea typeface="Calibri" panose="020F0502020204030204" pitchFamily="34" charset="0"/>
                        <a:cs typeface="ISOCPEUR" panose="020B0604020202020204" pitchFamily="34" charset="0"/>
                      </a:endParaRPr>
                    </a:p>
                  </a:txBody>
                  <a:tcPr marL="63871" marR="6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latin typeface="Swis721 Lt BT"/>
                          <a:ea typeface="Times New Roman"/>
                          <a:cs typeface="Times New Roman"/>
                        </a:rPr>
                        <a:t>373.623 mq </a:t>
                      </a:r>
                      <a:r>
                        <a:rPr lang="it-IT" sz="900" b="1" i="1" dirty="0">
                          <a:latin typeface="Swis721 Lt BT"/>
                          <a:ea typeface="Times New Roman"/>
                          <a:cs typeface="Times New Roman"/>
                        </a:rPr>
                        <a:t>(di cui 231.111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residenziali – 116.436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produttivi – 26.076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terziari)</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latin typeface="Swis721 Lt BT"/>
                          <a:ea typeface="Times New Roman"/>
                          <a:cs typeface="Times New Roman"/>
                        </a:rPr>
                        <a:t>149.894 mq </a:t>
                      </a:r>
                      <a:r>
                        <a:rPr lang="it-IT" sz="900" b="1" i="1" dirty="0">
                          <a:latin typeface="Swis721 Lt BT"/>
                          <a:ea typeface="Times New Roman"/>
                          <a:cs typeface="Times New Roman"/>
                        </a:rPr>
                        <a:t>(di cui 48.286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residenziali – 81.530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produttivi – 20.078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terziari)</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307497843"/>
                  </a:ext>
                </a:extLst>
              </a:tr>
            </a:tbl>
          </a:graphicData>
        </a:graphic>
      </p:graphicFrame>
      <p:graphicFrame>
        <p:nvGraphicFramePr>
          <p:cNvPr id="14" name="Oggetto 13"/>
          <p:cNvGraphicFramePr/>
          <p:nvPr/>
        </p:nvGraphicFramePr>
        <p:xfrm>
          <a:off x="142844" y="5000636"/>
          <a:ext cx="4071966" cy="127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ggetto 14"/>
          <p:cNvGraphicFramePr/>
          <p:nvPr/>
        </p:nvGraphicFramePr>
        <p:xfrm>
          <a:off x="4214810" y="5000636"/>
          <a:ext cx="4786346" cy="1347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428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STATO DI ATTUAZIONE DEL PGT 2008</a:t>
            </a:r>
          </a:p>
        </p:txBody>
      </p:sp>
      <p:graphicFrame>
        <p:nvGraphicFramePr>
          <p:cNvPr id="5" name="Tabella 4"/>
          <p:cNvGraphicFramePr>
            <a:graphicFrameLocks noGrp="1"/>
          </p:cNvGraphicFramePr>
          <p:nvPr>
            <p:extLst>
              <p:ext uri="{D42A27DB-BD31-4B8C-83A1-F6EECF244321}">
                <p14:modId xmlns:p14="http://schemas.microsoft.com/office/powerpoint/2010/main" val="1273798511"/>
              </p:ext>
            </p:extLst>
          </p:nvPr>
        </p:nvGraphicFramePr>
        <p:xfrm>
          <a:off x="179514" y="743221"/>
          <a:ext cx="8784973" cy="4468109"/>
        </p:xfrm>
        <a:graphic>
          <a:graphicData uri="http://schemas.openxmlformats.org/drawingml/2006/table">
            <a:tbl>
              <a:tblPr firstRow="1" firstCol="1" bandRow="1"/>
              <a:tblGrid>
                <a:gridCol w="1289279">
                  <a:extLst>
                    <a:ext uri="{9D8B030D-6E8A-4147-A177-3AD203B41FA5}">
                      <a16:colId xmlns="" xmlns:a16="http://schemas.microsoft.com/office/drawing/2014/main" val="785747396"/>
                    </a:ext>
                  </a:extLst>
                </a:gridCol>
                <a:gridCol w="1796595">
                  <a:extLst>
                    <a:ext uri="{9D8B030D-6E8A-4147-A177-3AD203B41FA5}">
                      <a16:colId xmlns="" xmlns:a16="http://schemas.microsoft.com/office/drawing/2014/main" val="530140834"/>
                    </a:ext>
                  </a:extLst>
                </a:gridCol>
                <a:gridCol w="1824880">
                  <a:extLst>
                    <a:ext uri="{9D8B030D-6E8A-4147-A177-3AD203B41FA5}">
                      <a16:colId xmlns="" xmlns:a16="http://schemas.microsoft.com/office/drawing/2014/main" val="1689961869"/>
                    </a:ext>
                  </a:extLst>
                </a:gridCol>
                <a:gridCol w="2029267">
                  <a:extLst>
                    <a:ext uri="{9D8B030D-6E8A-4147-A177-3AD203B41FA5}">
                      <a16:colId xmlns="" xmlns:a16="http://schemas.microsoft.com/office/drawing/2014/main" val="1084200588"/>
                    </a:ext>
                  </a:extLst>
                </a:gridCol>
                <a:gridCol w="952586">
                  <a:extLst>
                    <a:ext uri="{9D8B030D-6E8A-4147-A177-3AD203B41FA5}">
                      <a16:colId xmlns="" xmlns:a16="http://schemas.microsoft.com/office/drawing/2014/main" val="1703527251"/>
                    </a:ext>
                  </a:extLst>
                </a:gridCol>
                <a:gridCol w="892366">
                  <a:extLst>
                    <a:ext uri="{9D8B030D-6E8A-4147-A177-3AD203B41FA5}">
                      <a16:colId xmlns="" xmlns:a16="http://schemas.microsoft.com/office/drawing/2014/main" val="2361775407"/>
                    </a:ext>
                  </a:extLst>
                </a:gridCol>
              </a:tblGrid>
              <a:tr h="216149">
                <a:tc>
                  <a:txBody>
                    <a:bodyPr/>
                    <a:lstStyle/>
                    <a:p>
                      <a:pPr marL="13970" indent="-13970" algn="ctr">
                        <a:spcAft>
                          <a:spcPts val="0"/>
                        </a:spcAft>
                      </a:pPr>
                      <a:r>
                        <a:rPr lang="it-IT" sz="900" b="1" dirty="0">
                          <a:effectLst/>
                          <a:latin typeface="Swis721 Lt BT" panose="020B0403020202020204" pitchFamily="34" charset="0"/>
                          <a:ea typeface="Times New Roman" panose="02020603050405020304" pitchFamily="18" charset="0"/>
                          <a:cs typeface="Times New Roman" panose="02020603050405020304" pitchFamily="18" charset="0"/>
                        </a:rPr>
                        <a:t>Ambito</a:t>
                      </a:r>
                      <a:endParaRPr lang="it-IT" sz="900" dirty="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Destinazione d’uso prevalente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Sup. Territoriale (mq)</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SLP (mq)</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Attuato/In itinere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Non Attuato</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3890011439"/>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AT1a – AT1b</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22.904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5.700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860012581"/>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AT2</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10.072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1.875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22790483"/>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AT3</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4.847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1.408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662488796"/>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AT4</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2.571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097233"/>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AT5</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3.411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1.017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685553915"/>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AT6</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6.628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1.128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2959851"/>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AT7</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10.194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672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42224152"/>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PII 1a – PII 1b</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33.301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4015616985"/>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PII 2a – PII 2b</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79.922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3.767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374483498"/>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PA1</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6.153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963093109"/>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PA2</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2.571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426032447"/>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PA3</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3.095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982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952603552"/>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PA4</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2.214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1.170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796656"/>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PA5</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3.216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66519285"/>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PE14</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12.702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2.433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8987130"/>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PE15</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6.566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754602479"/>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PRp1</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4.598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3.800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0727218"/>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PRp2</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12.450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2.833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349915484"/>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PR3</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3.696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723041644"/>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PE19</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Terziaria</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26.076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428285527"/>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PE20</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34.010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741619798"/>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P1_PIP</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38.512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21.760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271660538"/>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P2_PIP</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16.664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15.460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382996290"/>
                  </a:ext>
                </a:extLst>
              </a:tr>
              <a:tr h="126823">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AT P3</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27.182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10.300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943442505"/>
                  </a:ext>
                </a:extLst>
              </a:tr>
              <a:tr h="253647">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TOTALE Ambiti Attuati/In Itinere</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latin typeface="Swis721 Lt BT"/>
                          <a:ea typeface="Times New Roman"/>
                          <a:cs typeface="Times New Roman"/>
                        </a:rPr>
                        <a:t>38.907 mq prev. residenziale</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latin typeface="Swis721 Lt BT"/>
                          <a:ea typeface="Times New Roman"/>
                          <a:cs typeface="Times New Roman"/>
                        </a:rPr>
                        <a:t>10.253 mq prev. residenziali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4135449804"/>
                  </a:ext>
                </a:extLst>
              </a:tr>
              <a:tr h="540371">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TOTALE Ambiti Non Attuati</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latin typeface="Swis721 Lt BT"/>
                          <a:ea typeface="Times New Roman"/>
                          <a:cs typeface="Times New Roman"/>
                        </a:rPr>
                        <a:t>334.716 mq </a:t>
                      </a:r>
                      <a:endParaRPr lang="it-IT" sz="1200">
                        <a:latin typeface="Swis721 Lt BT"/>
                        <a:ea typeface="Calibri"/>
                        <a:cs typeface="ISOCPEUR"/>
                      </a:endParaRPr>
                    </a:p>
                    <a:p>
                      <a:pPr marL="13970" indent="-13970" algn="ctr">
                        <a:spcAft>
                          <a:spcPts val="0"/>
                        </a:spcAft>
                      </a:pPr>
                      <a:r>
                        <a:rPr lang="it-IT" sz="900" b="1" i="1">
                          <a:latin typeface="Swis721 Lt BT"/>
                          <a:ea typeface="Times New Roman"/>
                          <a:cs typeface="Times New Roman"/>
                        </a:rPr>
                        <a:t>(di cui 192.204 mq prev. residenziali – 116.436 mq prev. produttivi – 26.076 mq prev. terziari)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latin typeface="Swis721 Lt BT"/>
                          <a:ea typeface="Times New Roman"/>
                          <a:cs typeface="Times New Roman"/>
                        </a:rPr>
                        <a:t>139.641 mq </a:t>
                      </a:r>
                      <a:endParaRPr lang="it-IT" sz="1200" dirty="0">
                        <a:latin typeface="Swis721 Lt BT"/>
                        <a:ea typeface="Calibri"/>
                        <a:cs typeface="ISOCPEUR"/>
                      </a:endParaRPr>
                    </a:p>
                    <a:p>
                      <a:pPr marL="13970" indent="-13970" algn="ctr">
                        <a:spcAft>
                          <a:spcPts val="0"/>
                        </a:spcAft>
                      </a:pPr>
                      <a:r>
                        <a:rPr lang="it-IT" sz="900" b="1" i="1" dirty="0">
                          <a:latin typeface="Swis721 Lt BT"/>
                          <a:ea typeface="Times New Roman"/>
                          <a:cs typeface="Times New Roman"/>
                        </a:rPr>
                        <a:t>(di cui 38.033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residenziali – 81.530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produttivi – 20.078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terziari)</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900" dirty="0">
                        <a:effectLst/>
                        <a:latin typeface="Swis721 Lt BT" panose="020B0403020202020204" pitchFamily="34" charset="0"/>
                        <a:ea typeface="Calibri" panose="020F0502020204030204" pitchFamily="34" charset="0"/>
                        <a:cs typeface="ISOCPEUR" panose="020B0604020202020204" pitchFamily="34" charset="0"/>
                      </a:endParaRPr>
                    </a:p>
                  </a:txBody>
                  <a:tcPr marL="48856" marR="48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3592146092"/>
                  </a:ext>
                </a:extLst>
              </a:tr>
            </a:tbl>
          </a:graphicData>
        </a:graphic>
      </p:graphicFrame>
      <p:graphicFrame>
        <p:nvGraphicFramePr>
          <p:cNvPr id="14" name="Oggetto 15"/>
          <p:cNvGraphicFramePr/>
          <p:nvPr/>
        </p:nvGraphicFramePr>
        <p:xfrm>
          <a:off x="0" y="5214950"/>
          <a:ext cx="4429156" cy="1123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ggetto 16"/>
          <p:cNvGraphicFramePr/>
          <p:nvPr/>
        </p:nvGraphicFramePr>
        <p:xfrm>
          <a:off x="4572000" y="5214950"/>
          <a:ext cx="4572000" cy="1123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761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RESIDUI DEL PGT 2008</a:t>
            </a:r>
          </a:p>
        </p:txBody>
      </p:sp>
      <p:graphicFrame>
        <p:nvGraphicFramePr>
          <p:cNvPr id="3" name="Tabella 2"/>
          <p:cNvGraphicFramePr>
            <a:graphicFrameLocks noGrp="1"/>
          </p:cNvGraphicFramePr>
          <p:nvPr>
            <p:extLst>
              <p:ext uri="{D42A27DB-BD31-4B8C-83A1-F6EECF244321}">
                <p14:modId xmlns:p14="http://schemas.microsoft.com/office/powerpoint/2010/main" val="1682191114"/>
              </p:ext>
            </p:extLst>
          </p:nvPr>
        </p:nvGraphicFramePr>
        <p:xfrm>
          <a:off x="209775" y="698240"/>
          <a:ext cx="8784973" cy="4158434"/>
        </p:xfrm>
        <a:graphic>
          <a:graphicData uri="http://schemas.openxmlformats.org/drawingml/2006/table">
            <a:tbl>
              <a:tblPr firstRow="1" firstCol="1" bandRow="1"/>
              <a:tblGrid>
                <a:gridCol w="1289276">
                  <a:extLst>
                    <a:ext uri="{9D8B030D-6E8A-4147-A177-3AD203B41FA5}">
                      <a16:colId xmlns="" xmlns:a16="http://schemas.microsoft.com/office/drawing/2014/main" val="2820296132"/>
                    </a:ext>
                  </a:extLst>
                </a:gridCol>
                <a:gridCol w="1796595">
                  <a:extLst>
                    <a:ext uri="{9D8B030D-6E8A-4147-A177-3AD203B41FA5}">
                      <a16:colId xmlns="" xmlns:a16="http://schemas.microsoft.com/office/drawing/2014/main" val="2017576556"/>
                    </a:ext>
                  </a:extLst>
                </a:gridCol>
                <a:gridCol w="1824880">
                  <a:extLst>
                    <a:ext uri="{9D8B030D-6E8A-4147-A177-3AD203B41FA5}">
                      <a16:colId xmlns="" xmlns:a16="http://schemas.microsoft.com/office/drawing/2014/main" val="2779559523"/>
                    </a:ext>
                  </a:extLst>
                </a:gridCol>
                <a:gridCol w="2029267">
                  <a:extLst>
                    <a:ext uri="{9D8B030D-6E8A-4147-A177-3AD203B41FA5}">
                      <a16:colId xmlns="" xmlns:a16="http://schemas.microsoft.com/office/drawing/2014/main" val="1112568618"/>
                    </a:ext>
                  </a:extLst>
                </a:gridCol>
                <a:gridCol w="952588">
                  <a:extLst>
                    <a:ext uri="{9D8B030D-6E8A-4147-A177-3AD203B41FA5}">
                      <a16:colId xmlns="" xmlns:a16="http://schemas.microsoft.com/office/drawing/2014/main" val="3545183288"/>
                    </a:ext>
                  </a:extLst>
                </a:gridCol>
                <a:gridCol w="892367">
                  <a:extLst>
                    <a:ext uri="{9D8B030D-6E8A-4147-A177-3AD203B41FA5}">
                      <a16:colId xmlns="" xmlns:a16="http://schemas.microsoft.com/office/drawing/2014/main" val="1972568451"/>
                    </a:ext>
                  </a:extLst>
                </a:gridCol>
              </a:tblGrid>
              <a:tr h="245719">
                <a:tc>
                  <a:txBody>
                    <a:bodyPr/>
                    <a:lstStyle/>
                    <a:p>
                      <a:pPr marL="13970" indent="-13970" algn="ctr">
                        <a:spcAft>
                          <a:spcPts val="0"/>
                        </a:spcAft>
                      </a:pPr>
                      <a:r>
                        <a:rPr lang="it-IT" sz="1000" b="1" dirty="0">
                          <a:effectLst/>
                          <a:latin typeface="Swis721 Lt BT" panose="020B0403020202020204" pitchFamily="34" charset="0"/>
                          <a:ea typeface="Times New Roman" panose="02020603050405020304" pitchFamily="18" charset="0"/>
                          <a:cs typeface="Times New Roman" panose="02020603050405020304" pitchFamily="18" charset="0"/>
                        </a:rPr>
                        <a:t>Ambito</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Destinazione d’uso prevalente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Sup. Territoriale (mq)</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SLP (mq)</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Attuato/In itinere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Non Attuato</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3951455853"/>
                  </a:ext>
                </a:extLst>
              </a:tr>
              <a:tr h="129420">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AT1a – AT1b</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22.904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5.700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711544091"/>
                  </a:ext>
                </a:extLst>
              </a:tr>
              <a:tr h="129420">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AT2</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10.072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1.875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003512419"/>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AT3</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4.847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1.408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624915463"/>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AT5</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3.411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1.017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76843150"/>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PII 1a – PII 1b</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33.301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4172948687"/>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PII 2a – PII 2b</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79.922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3.767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4138479857"/>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PA1</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6.153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642079773"/>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PA2</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dirty="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2.571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288452543"/>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PA3</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3.095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982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4034227977"/>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PA5</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3.216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322470761"/>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PE15</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6.566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2.667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507120750"/>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PRp2</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12.450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2.833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539185560"/>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PR3</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Residenziale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3.696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3.050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458935734"/>
                  </a:ext>
                </a:extLst>
              </a:tr>
              <a:tr h="129420">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PE19</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Terziaria</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26.076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20.078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735316242"/>
                  </a:ext>
                </a:extLst>
              </a:tr>
              <a:tr h="245719">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PE20</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34.078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34.010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94675536"/>
                  </a:ext>
                </a:extLst>
              </a:tr>
              <a:tr h="245719">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AT P1_PIP</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38.512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21.760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467850279"/>
                  </a:ext>
                </a:extLst>
              </a:tr>
              <a:tr h="245719">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AT P2_PIP</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16.664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15.460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184310711"/>
                  </a:ext>
                </a:extLst>
              </a:tr>
              <a:tr h="245719">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AT P3</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Produttiva/Artigianale</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27.182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Times New Roman"/>
                        </a:rPr>
                        <a:t>10.300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1000">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4040232704"/>
                  </a:ext>
                </a:extLst>
              </a:tr>
              <a:tr h="737158">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TOTALE Residui di Piano</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100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latin typeface="Swis721 Lt BT"/>
                          <a:ea typeface="Times New Roman"/>
                          <a:cs typeface="Times New Roman"/>
                        </a:rPr>
                        <a:t>334.716 mq </a:t>
                      </a:r>
                      <a:endParaRPr lang="it-IT" sz="1200" dirty="0">
                        <a:latin typeface="Swis721 Lt BT"/>
                        <a:ea typeface="Calibri"/>
                        <a:cs typeface="ISOCPEUR"/>
                      </a:endParaRPr>
                    </a:p>
                    <a:p>
                      <a:pPr marL="13970" indent="-13970" algn="ctr">
                        <a:spcAft>
                          <a:spcPts val="0"/>
                        </a:spcAft>
                      </a:pPr>
                      <a:r>
                        <a:rPr lang="it-IT" sz="900" b="1" i="1" dirty="0">
                          <a:latin typeface="Swis721 Lt BT"/>
                          <a:ea typeface="Times New Roman"/>
                          <a:cs typeface="Times New Roman"/>
                        </a:rPr>
                        <a:t>(di cui 192.204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residenziali – 116.436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produttivi – 26.076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terziari)</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900" b="1" dirty="0">
                          <a:latin typeface="Swis721 Lt BT"/>
                          <a:ea typeface="Times New Roman"/>
                          <a:cs typeface="Times New Roman"/>
                        </a:rPr>
                        <a:t>139.641 mq </a:t>
                      </a:r>
                      <a:endParaRPr lang="it-IT" sz="1200" dirty="0">
                        <a:latin typeface="Swis721 Lt BT"/>
                        <a:ea typeface="Calibri"/>
                        <a:cs typeface="ISOCPEUR"/>
                      </a:endParaRPr>
                    </a:p>
                    <a:p>
                      <a:pPr marL="13970" indent="-13970" algn="ctr">
                        <a:spcAft>
                          <a:spcPts val="0"/>
                        </a:spcAft>
                      </a:pPr>
                      <a:r>
                        <a:rPr lang="it-IT" sz="900" b="1" i="1" dirty="0">
                          <a:latin typeface="Swis721 Lt BT"/>
                          <a:ea typeface="Times New Roman"/>
                          <a:cs typeface="Times New Roman"/>
                        </a:rPr>
                        <a:t>(di cui 38.033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residenziali – 81.530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produttivi – 20.078 mq </a:t>
                      </a:r>
                      <a:r>
                        <a:rPr lang="it-IT" sz="900" b="1" i="1" dirty="0" err="1">
                          <a:latin typeface="Swis721 Lt BT"/>
                          <a:ea typeface="Times New Roman"/>
                          <a:cs typeface="Times New Roman"/>
                        </a:rPr>
                        <a:t>prev</a:t>
                      </a:r>
                      <a:r>
                        <a:rPr lang="it-IT" sz="900" b="1" i="1" dirty="0">
                          <a:latin typeface="Swis721 Lt BT"/>
                          <a:ea typeface="Times New Roman"/>
                          <a:cs typeface="Times New Roman"/>
                        </a:rPr>
                        <a:t>. terziari)</a:t>
                      </a:r>
                      <a:endParaRPr lang="it-IT" sz="1200" dirty="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dirty="0">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dirty="0">
                          <a:effectLst/>
                          <a:latin typeface="Swis721 Lt BT" panose="020B0403020202020204" pitchFamily="34" charset="0"/>
                          <a:ea typeface="Times New Roman" panose="02020603050405020304" pitchFamily="18" charset="0"/>
                          <a:cs typeface="Times New Roman" panose="02020603050405020304" pitchFamily="18" charset="0"/>
                        </a:rPr>
                        <a:t>-</a:t>
                      </a:r>
                      <a:endParaRPr lang="it-IT" sz="1000" dirty="0">
                        <a:effectLst/>
                        <a:latin typeface="Swis721 Lt BT" panose="020B0403020202020204" pitchFamily="34" charset="0"/>
                        <a:ea typeface="Calibri" panose="020F0502020204030204" pitchFamily="34" charset="0"/>
                        <a:cs typeface="ISOCPEUR" panose="020B0604020202020204" pitchFamily="34"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1479259148"/>
                  </a:ext>
                </a:extLst>
              </a:tr>
            </a:tbl>
          </a:graphicData>
        </a:graphic>
      </p:graphicFrame>
      <p:graphicFrame>
        <p:nvGraphicFramePr>
          <p:cNvPr id="15" name="Oggetto 17"/>
          <p:cNvGraphicFramePr/>
          <p:nvPr/>
        </p:nvGraphicFramePr>
        <p:xfrm>
          <a:off x="214282" y="4929198"/>
          <a:ext cx="4000528" cy="1490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fico 16"/>
          <p:cNvGraphicFramePr/>
          <p:nvPr/>
        </p:nvGraphicFramePr>
        <p:xfrm>
          <a:off x="4429124" y="4929198"/>
          <a:ext cx="4586277" cy="1490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7107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SERVIZI – Bilancio Servizi Esistenti</a:t>
            </a:r>
          </a:p>
        </p:txBody>
      </p:sp>
      <p:graphicFrame>
        <p:nvGraphicFramePr>
          <p:cNvPr id="3" name="Tabella 2"/>
          <p:cNvGraphicFramePr>
            <a:graphicFrameLocks noGrp="1"/>
          </p:cNvGraphicFramePr>
          <p:nvPr>
            <p:extLst>
              <p:ext uri="{D42A27DB-BD31-4B8C-83A1-F6EECF244321}">
                <p14:modId xmlns:p14="http://schemas.microsoft.com/office/powerpoint/2010/main" val="2749991793"/>
              </p:ext>
            </p:extLst>
          </p:nvPr>
        </p:nvGraphicFramePr>
        <p:xfrm>
          <a:off x="251520" y="980728"/>
          <a:ext cx="8589640" cy="1440159"/>
        </p:xfrm>
        <a:graphic>
          <a:graphicData uri="http://schemas.openxmlformats.org/drawingml/2006/table">
            <a:tbl>
              <a:tblPr firstRow="1" firstCol="1" bandRow="1"/>
              <a:tblGrid>
                <a:gridCol w="4294820">
                  <a:extLst>
                    <a:ext uri="{9D8B030D-6E8A-4147-A177-3AD203B41FA5}">
                      <a16:colId xmlns="" xmlns:a16="http://schemas.microsoft.com/office/drawing/2014/main" val="704108213"/>
                    </a:ext>
                  </a:extLst>
                </a:gridCol>
                <a:gridCol w="4294820">
                  <a:extLst>
                    <a:ext uri="{9D8B030D-6E8A-4147-A177-3AD203B41FA5}">
                      <a16:colId xmlns="" xmlns:a16="http://schemas.microsoft.com/office/drawing/2014/main" val="612986299"/>
                    </a:ext>
                  </a:extLst>
                </a:gridCol>
              </a:tblGrid>
              <a:tr h="220877">
                <a:tc>
                  <a:txBody>
                    <a:bodyPr/>
                    <a:lstStyle/>
                    <a:p>
                      <a:pPr algn="ctr">
                        <a:lnSpc>
                          <a:spcPct val="115000"/>
                        </a:lnSpc>
                        <a:spcAft>
                          <a:spcPts val="0"/>
                        </a:spcAft>
                      </a:pPr>
                      <a:r>
                        <a:rPr lang="it-IT" sz="1000" b="1">
                          <a:effectLst/>
                          <a:latin typeface="Swis721 Lt BT" panose="020B0403020202020204" pitchFamily="34" charset="0"/>
                          <a:ea typeface="Times New Roman" panose="02020603050405020304" pitchFamily="18" charset="0"/>
                          <a:cs typeface="Times New Roman" panose="02020603050405020304" pitchFamily="18" charset="0"/>
                        </a:rPr>
                        <a:t> </a:t>
                      </a:r>
                      <a:endParaRPr lang="it-IT" sz="10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55991" marR="55991" marT="0" marB="0">
                    <a:lnL>
                      <a:noFill/>
                    </a:lnL>
                    <a:lnR>
                      <a:noFill/>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it-IT" sz="1200" b="1" dirty="0">
                          <a:effectLst/>
                          <a:latin typeface="Swis721 Lt BT" panose="020B0403020202020204" pitchFamily="34" charset="0"/>
                          <a:ea typeface="Times New Roman" panose="02020603050405020304" pitchFamily="18" charset="0"/>
                          <a:cs typeface="Times New Roman" panose="02020603050405020304" pitchFamily="18" charset="0"/>
                        </a:rPr>
                        <a:t>SERVIZI ESISTENTI DESTINATI ALLA RESIDENZA</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55991" marR="55991" marT="0" marB="0" anchor="ctr">
                    <a:lnL>
                      <a:noFill/>
                    </a:lnL>
                    <a:lnR>
                      <a:noFill/>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71989643"/>
                  </a:ext>
                </a:extLst>
              </a:tr>
              <a:tr h="940193">
                <a:tc rowSpan="2">
                  <a:txBody>
                    <a:bodyPr/>
                    <a:lstStyle/>
                    <a:p>
                      <a:pPr algn="just">
                        <a:lnSpc>
                          <a:spcPct val="115000"/>
                        </a:lnSpc>
                        <a:spcAft>
                          <a:spcPts val="0"/>
                        </a:spcAft>
                      </a:pPr>
                      <a:r>
                        <a:rPr lang="it-IT" sz="1200" b="1" dirty="0">
                          <a:effectLst/>
                          <a:latin typeface="Swis721 Lt BT" panose="020B0403020202020204" pitchFamily="34" charset="0"/>
                          <a:ea typeface="Times New Roman" panose="02020603050405020304" pitchFamily="18" charset="0"/>
                          <a:cs typeface="Times New Roman" panose="02020603050405020304" pitchFamily="18" charset="0"/>
                        </a:rPr>
                        <a:t>TOTALE SERVIZI</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55991" marR="55991" marT="0" marB="0" anchor="ctr">
                    <a:lnL>
                      <a:noFill/>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it-IT" sz="1200" b="1" dirty="0">
                          <a:effectLst/>
                          <a:latin typeface="Swis721 Lt BT" panose="020B0403020202020204" pitchFamily="34" charset="0"/>
                          <a:ea typeface="Times New Roman" panose="02020603050405020304" pitchFamily="18" charset="0"/>
                          <a:cs typeface="Times New Roman" panose="02020603050405020304" pitchFamily="18" charset="0"/>
                        </a:rPr>
                        <a:t>98.477 mq</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200" dirty="0">
                          <a:effectLst/>
                          <a:latin typeface="Swis721 Lt BT" panose="020B0403020202020204" pitchFamily="34" charset="0"/>
                          <a:ea typeface="Times New Roman" panose="02020603050405020304" pitchFamily="18" charset="0"/>
                          <a:cs typeface="Times New Roman" panose="02020603050405020304" pitchFamily="18" charset="0"/>
                        </a:rPr>
                        <a:t>(esclusi gli Impianti Tecnologici, le aree destinate a </a:t>
                      </a:r>
                    </a:p>
                    <a:p>
                      <a:pPr algn="ctr">
                        <a:lnSpc>
                          <a:spcPct val="115000"/>
                        </a:lnSpc>
                        <a:spcAft>
                          <a:spcPts val="0"/>
                        </a:spcAft>
                      </a:pPr>
                      <a:r>
                        <a:rPr lang="it-IT" sz="1200" dirty="0">
                          <a:effectLst/>
                          <a:latin typeface="Swis721 Lt BT" panose="020B0403020202020204" pitchFamily="34" charset="0"/>
                          <a:ea typeface="Times New Roman" panose="02020603050405020304" pitchFamily="18" charset="0"/>
                          <a:cs typeface="Times New Roman" panose="02020603050405020304" pitchFamily="18" charset="0"/>
                        </a:rPr>
                        <a:t>Verde non regolato/di arredo e i parcheggi per gli ambiti produttivi)</a:t>
                      </a:r>
                    </a:p>
                  </a:txBody>
                  <a:tcPr marL="55991" marR="5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3847736168"/>
                  </a:ext>
                </a:extLst>
              </a:tr>
              <a:tr h="279089">
                <a:tc vMerge="1">
                  <a:txBody>
                    <a:bodyPr/>
                    <a:lstStyle/>
                    <a:p>
                      <a:endParaRPr lang="it-IT"/>
                    </a:p>
                  </a:txBody>
                  <a:tcPr/>
                </a:tc>
                <a:tc>
                  <a:txBody>
                    <a:bodyPr/>
                    <a:lstStyle/>
                    <a:p>
                      <a:pPr algn="ctr">
                        <a:lnSpc>
                          <a:spcPct val="115000"/>
                        </a:lnSpc>
                        <a:spcAft>
                          <a:spcPts val="0"/>
                        </a:spcAft>
                      </a:pPr>
                      <a:r>
                        <a:rPr lang="it-IT" sz="1200" dirty="0">
                          <a:effectLst/>
                          <a:latin typeface="Swis721 Lt BT" panose="020B0403020202020204" pitchFamily="34" charset="0"/>
                          <a:ea typeface="Times New Roman" panose="02020603050405020304" pitchFamily="18" charset="0"/>
                          <a:cs typeface="Times New Roman" panose="02020603050405020304" pitchFamily="18" charset="0"/>
                        </a:rPr>
                        <a:t>Dotazione pro-capite: </a:t>
                      </a:r>
                      <a:r>
                        <a:rPr lang="it-IT" sz="1200" b="1" dirty="0">
                          <a:effectLst/>
                          <a:latin typeface="Swis721 Lt BT" panose="020B0403020202020204" pitchFamily="34" charset="0"/>
                          <a:ea typeface="Times New Roman" panose="02020603050405020304" pitchFamily="18" charset="0"/>
                          <a:cs typeface="Times New Roman" panose="02020603050405020304" pitchFamily="18" charset="0"/>
                        </a:rPr>
                        <a:t>22,5  MQ/AB</a:t>
                      </a:r>
                      <a:r>
                        <a:rPr lang="it-IT" sz="1200" dirty="0">
                          <a:effectLst/>
                          <a:latin typeface="Swis721 Lt BT" panose="020B0403020202020204" pitchFamily="34" charset="0"/>
                          <a:ea typeface="Times New Roman" panose="02020603050405020304" pitchFamily="18" charset="0"/>
                          <a:cs typeface="Times New Roman" panose="02020603050405020304" pitchFamily="18" charset="0"/>
                        </a:rPr>
                        <a:t>.</a:t>
                      </a:r>
                    </a:p>
                  </a:txBody>
                  <a:tcPr marL="55991" marR="55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 xmlns:a16="http://schemas.microsoft.com/office/drawing/2014/main" val="4287707422"/>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944713318"/>
              </p:ext>
            </p:extLst>
          </p:nvPr>
        </p:nvGraphicFramePr>
        <p:xfrm>
          <a:off x="251520" y="2614471"/>
          <a:ext cx="8589640" cy="3666903"/>
        </p:xfrm>
        <a:graphic>
          <a:graphicData uri="http://schemas.openxmlformats.org/drawingml/2006/table">
            <a:tbl>
              <a:tblPr firstRow="1" firstCol="1" bandRow="1"/>
              <a:tblGrid>
                <a:gridCol w="1445496">
                  <a:extLst>
                    <a:ext uri="{9D8B030D-6E8A-4147-A177-3AD203B41FA5}">
                      <a16:colId xmlns="" xmlns:a16="http://schemas.microsoft.com/office/drawing/2014/main" val="2351766650"/>
                    </a:ext>
                  </a:extLst>
                </a:gridCol>
                <a:gridCol w="1002776">
                  <a:extLst>
                    <a:ext uri="{9D8B030D-6E8A-4147-A177-3AD203B41FA5}">
                      <a16:colId xmlns="" xmlns:a16="http://schemas.microsoft.com/office/drawing/2014/main" val="2204101631"/>
                    </a:ext>
                  </a:extLst>
                </a:gridCol>
                <a:gridCol w="1757612">
                  <a:extLst>
                    <a:ext uri="{9D8B030D-6E8A-4147-A177-3AD203B41FA5}">
                      <a16:colId xmlns="" xmlns:a16="http://schemas.microsoft.com/office/drawing/2014/main" val="3116046798"/>
                    </a:ext>
                  </a:extLst>
                </a:gridCol>
                <a:gridCol w="1340557">
                  <a:extLst>
                    <a:ext uri="{9D8B030D-6E8A-4147-A177-3AD203B41FA5}">
                      <a16:colId xmlns="" xmlns:a16="http://schemas.microsoft.com/office/drawing/2014/main" val="4191059796"/>
                    </a:ext>
                  </a:extLst>
                </a:gridCol>
                <a:gridCol w="1602430">
                  <a:extLst>
                    <a:ext uri="{9D8B030D-6E8A-4147-A177-3AD203B41FA5}">
                      <a16:colId xmlns="" xmlns:a16="http://schemas.microsoft.com/office/drawing/2014/main" val="1223547435"/>
                    </a:ext>
                  </a:extLst>
                </a:gridCol>
                <a:gridCol w="1440769">
                  <a:extLst>
                    <a:ext uri="{9D8B030D-6E8A-4147-A177-3AD203B41FA5}">
                      <a16:colId xmlns="" xmlns:a16="http://schemas.microsoft.com/office/drawing/2014/main" val="615096041"/>
                    </a:ext>
                  </a:extLst>
                </a:gridCol>
              </a:tblGrid>
              <a:tr h="802177">
                <a:tc>
                  <a:txBody>
                    <a:bodyPr/>
                    <a:lstStyle/>
                    <a:p>
                      <a:pPr algn="ctr">
                        <a:lnSpc>
                          <a:spcPct val="115000"/>
                        </a:lnSpc>
                        <a:spcAft>
                          <a:spcPts val="0"/>
                        </a:spcAft>
                      </a:pPr>
                      <a:r>
                        <a:rPr lang="it-IT" sz="1100" dirty="0">
                          <a:solidFill>
                            <a:schemeClr val="bg1"/>
                          </a:solidFill>
                          <a:effectLst/>
                          <a:highlight>
                            <a:srgbClr val="FFFF00"/>
                          </a:highlight>
                          <a:latin typeface="Swis721 Lt BT" panose="020B0403020202020204" pitchFamily="34" charset="0"/>
                          <a:ea typeface="Times New Roman" panose="02020603050405020304" pitchFamily="18" charset="0"/>
                          <a:cs typeface="Times New Roman" panose="02020603050405020304" pitchFamily="18" charset="0"/>
                        </a:rPr>
                        <a:t> </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a:noFill/>
                    </a:lnL>
                    <a:lnR w="12700" cap="flat" cmpd="sng" algn="ctr">
                      <a:solidFill>
                        <a:srgbClr val="7BA0CD"/>
                      </a:solidFill>
                      <a:prstDash val="solid"/>
                      <a:round/>
                      <a:headEnd type="none" w="med" len="med"/>
                      <a:tailEnd type="none" w="med" len="med"/>
                    </a:lnR>
                    <a:lnT>
                      <a:noFill/>
                    </a:lnT>
                    <a:lnB w="12700" cap="flat" cmpd="sng" algn="ctr">
                      <a:solidFill>
                        <a:srgbClr val="7BA0CD"/>
                      </a:solidFill>
                      <a:prstDash val="solid"/>
                      <a:round/>
                      <a:headEnd type="none" w="med" len="med"/>
                      <a:tailEnd type="none" w="med" len="med"/>
                    </a:lnB>
                  </a:tcPr>
                </a:tc>
                <a:tc>
                  <a:txBody>
                    <a:bodyPr/>
                    <a:lstStyle/>
                    <a:p>
                      <a:pPr algn="ctr">
                        <a:lnSpc>
                          <a:spcPct val="115000"/>
                        </a:lnSpc>
                        <a:spcAft>
                          <a:spcPts val="0"/>
                        </a:spcAft>
                      </a:pPr>
                      <a:r>
                        <a:rPr lang="it-IT" sz="11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rPr>
                        <a:t>Aree per l’istruzione</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0000"/>
                    </a:solidFill>
                  </a:tcPr>
                </a:tc>
                <a:tc>
                  <a:txBody>
                    <a:bodyPr/>
                    <a:lstStyle/>
                    <a:p>
                      <a:pPr algn="ctr">
                        <a:lnSpc>
                          <a:spcPct val="115000"/>
                        </a:lnSpc>
                        <a:spcAft>
                          <a:spcPts val="0"/>
                        </a:spcAft>
                      </a:pPr>
                      <a:r>
                        <a:rPr lang="it-IT" sz="11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rPr>
                        <a:t>Aree per attrezzature di interesse generale </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0000"/>
                    </a:solidFill>
                  </a:tcPr>
                </a:tc>
                <a:tc>
                  <a:txBody>
                    <a:bodyPr/>
                    <a:lstStyle/>
                    <a:p>
                      <a:pPr algn="ctr">
                        <a:lnSpc>
                          <a:spcPct val="115000"/>
                        </a:lnSpc>
                        <a:spcAft>
                          <a:spcPts val="0"/>
                        </a:spcAft>
                      </a:pPr>
                      <a:r>
                        <a:rPr lang="it-IT" sz="11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rPr>
                        <a:t>Aree per parcheggi/mobilità</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0000"/>
                    </a:solidFill>
                  </a:tcPr>
                </a:tc>
                <a:tc>
                  <a:txBody>
                    <a:bodyPr/>
                    <a:lstStyle/>
                    <a:p>
                      <a:pPr algn="ctr">
                        <a:lnSpc>
                          <a:spcPct val="115000"/>
                        </a:lnSpc>
                        <a:spcAft>
                          <a:spcPts val="0"/>
                        </a:spcAft>
                      </a:pPr>
                      <a:r>
                        <a:rPr lang="it-IT" sz="11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rPr>
                        <a:t>Aree a verde e sport</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0000"/>
                    </a:solidFill>
                  </a:tcPr>
                </a:tc>
                <a:tc>
                  <a:txBody>
                    <a:bodyPr/>
                    <a:lstStyle/>
                    <a:p>
                      <a:pPr algn="ctr">
                        <a:lnSpc>
                          <a:spcPct val="115000"/>
                        </a:lnSpc>
                        <a:spcAft>
                          <a:spcPts val="0"/>
                        </a:spcAft>
                      </a:pPr>
                      <a:r>
                        <a:rPr lang="it-IT" sz="11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rPr>
                        <a:t>Totale</a:t>
                      </a:r>
                      <a:endParaRPr lang="it-IT" sz="1200" dirty="0">
                        <a:solidFill>
                          <a:schemeClr val="bg1"/>
                        </a:solidFill>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0000"/>
                    </a:solidFill>
                  </a:tcPr>
                </a:tc>
                <a:extLst>
                  <a:ext uri="{0D108BD9-81ED-4DB2-BD59-A6C34878D82A}">
                    <a16:rowId xmlns="" xmlns:a16="http://schemas.microsoft.com/office/drawing/2014/main" val="2878406203"/>
                  </a:ext>
                </a:extLst>
              </a:tr>
              <a:tr h="980439">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Dotazione aree a standard attuali (pop. 01/</a:t>
                      </a:r>
                      <a:r>
                        <a:rPr lang="it-IT" sz="1100" dirty="0" err="1">
                          <a:effectLst/>
                          <a:latin typeface="Swis721 Lt BT" panose="020B0403020202020204" pitchFamily="34" charset="0"/>
                          <a:ea typeface="Times New Roman" panose="02020603050405020304" pitchFamily="18" charset="0"/>
                          <a:cs typeface="Times New Roman" panose="02020603050405020304" pitchFamily="18" charset="0"/>
                        </a:rPr>
                        <a:t>01</a:t>
                      </a: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/2019)</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15.282 mq</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(3,5 mq/ab)</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40.515 mq</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(9,3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20.555 mq</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(4,7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22.125mq</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(5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98.477 mq</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(22,5 mq/ab.)</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CC0D9"/>
                    </a:solidFill>
                  </a:tcPr>
                </a:tc>
                <a:extLst>
                  <a:ext uri="{0D108BD9-81ED-4DB2-BD59-A6C34878D82A}">
                    <a16:rowId xmlns="" xmlns:a16="http://schemas.microsoft.com/office/drawing/2014/main" val="3874899717"/>
                  </a:ext>
                </a:extLst>
              </a:tr>
              <a:tr h="534785">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Standard minimi Dim 1444/1968</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4,5 mq/ab</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2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2,5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9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18 mq/ab</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 xmlns:a16="http://schemas.microsoft.com/office/drawing/2014/main" val="1130234615"/>
                  </a:ext>
                </a:extLst>
              </a:tr>
              <a:tr h="366632">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Standard minimi L.r 12/2005</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gridSpan="5">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18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1297229395"/>
                  </a:ext>
                </a:extLst>
              </a:tr>
              <a:tr h="549947">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 standard </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attuali – D.M. 1444/1968</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-1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0504D"/>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+7,3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2D050"/>
                    </a:solidFill>
                  </a:tcPr>
                </a:tc>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+2,2 mq/ab.</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2D050"/>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-4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C0504D"/>
                    </a:solidFill>
                  </a:tcPr>
                </a:tc>
                <a:tc>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+4,5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2D050"/>
                    </a:solidFill>
                  </a:tcPr>
                </a:tc>
                <a:extLst>
                  <a:ext uri="{0D108BD9-81ED-4DB2-BD59-A6C34878D82A}">
                    <a16:rowId xmlns="" xmlns:a16="http://schemas.microsoft.com/office/drawing/2014/main" val="1648621707"/>
                  </a:ext>
                </a:extLst>
              </a:tr>
              <a:tr h="366632">
                <a:tc>
                  <a:txBody>
                    <a:bodyPr/>
                    <a:lstStyle/>
                    <a:p>
                      <a:pPr algn="ctr">
                        <a:lnSpc>
                          <a:spcPct val="115000"/>
                        </a:lnSpc>
                        <a:spcAft>
                          <a:spcPts val="0"/>
                        </a:spcAft>
                      </a:pPr>
                      <a:r>
                        <a:rPr lang="it-IT" sz="1100">
                          <a:effectLst/>
                          <a:latin typeface="Swis721 Lt BT" panose="020B0403020202020204" pitchFamily="34" charset="0"/>
                          <a:ea typeface="Times New Roman" panose="02020603050405020304" pitchFamily="18" charset="0"/>
                          <a:cs typeface="Times New Roman" panose="02020603050405020304" pitchFamily="18" charset="0"/>
                        </a:rPr>
                        <a:t>∆ standard attuali – L.r. 12/2005</a:t>
                      </a:r>
                      <a:endParaRPr lang="it-IT" sz="120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gridSpan="5">
                  <a:txBody>
                    <a:bodyPr/>
                    <a:lstStyle/>
                    <a:p>
                      <a:pPr algn="ctr">
                        <a:lnSpc>
                          <a:spcPct val="115000"/>
                        </a:lnSpc>
                        <a:spcAft>
                          <a:spcPts val="0"/>
                        </a:spcAft>
                      </a:pPr>
                      <a:r>
                        <a:rPr lang="it-IT" sz="1100" dirty="0">
                          <a:effectLst/>
                          <a:latin typeface="Swis721 Lt BT" panose="020B0403020202020204" pitchFamily="34" charset="0"/>
                          <a:ea typeface="Times New Roman" panose="02020603050405020304" pitchFamily="18" charset="0"/>
                          <a:cs typeface="Times New Roman" panose="02020603050405020304" pitchFamily="18" charset="0"/>
                        </a:rPr>
                        <a:t>+4,5 mq/ab.</a:t>
                      </a:r>
                      <a:endParaRPr lang="it-IT" sz="1200" dirty="0">
                        <a:effectLst/>
                        <a:latin typeface="Swis721 Lt BT" panose="020B0403020202020204" pitchFamily="34" charset="0"/>
                        <a:ea typeface="Times New Roman" panose="02020603050405020304" pitchFamily="18" charset="0"/>
                        <a:cs typeface="Times New Roman" panose="02020603050405020304" pitchFamily="18" charset="0"/>
                      </a:endParaRPr>
                    </a:p>
                  </a:txBody>
                  <a:tcPr marL="48244" marR="48244"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2150724968"/>
                  </a:ext>
                </a:extLst>
              </a:tr>
            </a:tbl>
          </a:graphicData>
        </a:graphic>
      </p:graphicFrame>
    </p:spTree>
    <p:extLst>
      <p:ext uri="{BB962C8B-B14F-4D97-AF65-F5344CB8AC3E}">
        <p14:creationId xmlns:p14="http://schemas.microsoft.com/office/powerpoint/2010/main" val="117799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SERVIZI – Bilancio Servizi Esistenti</a:t>
            </a:r>
          </a:p>
        </p:txBody>
      </p:sp>
      <p:pic>
        <p:nvPicPr>
          <p:cNvPr id="15" name="Immagine 14"/>
          <p:cNvPicPr>
            <a:picLocks noChangeAspect="1"/>
          </p:cNvPicPr>
          <p:nvPr/>
        </p:nvPicPr>
        <p:blipFill rotWithShape="1">
          <a:blip r:embed="rId2"/>
          <a:srcRect b="1978"/>
          <a:stretch/>
        </p:blipFill>
        <p:spPr>
          <a:xfrm>
            <a:off x="179512" y="780731"/>
            <a:ext cx="3960440" cy="5592591"/>
          </a:xfrm>
          <a:prstGeom prst="rect">
            <a:avLst/>
          </a:prstGeom>
        </p:spPr>
      </p:pic>
      <p:pic>
        <p:nvPicPr>
          <p:cNvPr id="20" name="Immagine 19"/>
          <p:cNvPicPr>
            <a:picLocks noChangeAspect="1"/>
          </p:cNvPicPr>
          <p:nvPr/>
        </p:nvPicPr>
        <p:blipFill rotWithShape="1">
          <a:blip r:embed="rId3"/>
          <a:srcRect b="1978"/>
          <a:stretch/>
        </p:blipFill>
        <p:spPr>
          <a:xfrm>
            <a:off x="4319464" y="771788"/>
            <a:ext cx="4713164" cy="5607224"/>
          </a:xfrm>
          <a:prstGeom prst="rect">
            <a:avLst/>
          </a:prstGeom>
        </p:spPr>
      </p:pic>
    </p:spTree>
    <p:extLst>
      <p:ext uri="{BB962C8B-B14F-4D97-AF65-F5344CB8AC3E}">
        <p14:creationId xmlns:p14="http://schemas.microsoft.com/office/powerpoint/2010/main" val="3928990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URBANISTICA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ISTANZE PRELIMINARI</a:t>
            </a:r>
          </a:p>
        </p:txBody>
      </p:sp>
      <p:graphicFrame>
        <p:nvGraphicFramePr>
          <p:cNvPr id="3" name="Tabella 2"/>
          <p:cNvGraphicFramePr>
            <a:graphicFrameLocks noGrp="1"/>
          </p:cNvGraphicFramePr>
          <p:nvPr>
            <p:extLst>
              <p:ext uri="{D42A27DB-BD31-4B8C-83A1-F6EECF244321}">
                <p14:modId xmlns:p14="http://schemas.microsoft.com/office/powerpoint/2010/main" val="571914372"/>
              </p:ext>
            </p:extLst>
          </p:nvPr>
        </p:nvGraphicFramePr>
        <p:xfrm>
          <a:off x="395536" y="884302"/>
          <a:ext cx="8424937" cy="1433195"/>
        </p:xfrm>
        <a:graphic>
          <a:graphicData uri="http://schemas.openxmlformats.org/drawingml/2006/table">
            <a:tbl>
              <a:tblPr firstRow="1" firstCol="1" bandRow="1"/>
              <a:tblGrid>
                <a:gridCol w="1748773">
                  <a:extLst>
                    <a:ext uri="{9D8B030D-6E8A-4147-A177-3AD203B41FA5}">
                      <a16:colId xmlns="" xmlns:a16="http://schemas.microsoft.com/office/drawing/2014/main" val="3830217455"/>
                    </a:ext>
                  </a:extLst>
                </a:gridCol>
                <a:gridCol w="1114466">
                  <a:extLst>
                    <a:ext uri="{9D8B030D-6E8A-4147-A177-3AD203B41FA5}">
                      <a16:colId xmlns="" xmlns:a16="http://schemas.microsoft.com/office/drawing/2014/main" val="867201185"/>
                    </a:ext>
                  </a:extLst>
                </a:gridCol>
                <a:gridCol w="5561698">
                  <a:extLst>
                    <a:ext uri="{9D8B030D-6E8A-4147-A177-3AD203B41FA5}">
                      <a16:colId xmlns="" xmlns:a16="http://schemas.microsoft.com/office/drawing/2014/main" val="2602131228"/>
                    </a:ext>
                  </a:extLst>
                </a:gridCol>
              </a:tblGrid>
              <a:tr h="223520">
                <a:tc gridSpan="3">
                  <a:txBody>
                    <a:bodyPr/>
                    <a:lstStyle/>
                    <a:p>
                      <a:pPr indent="-180340" algn="ctr">
                        <a:spcAft>
                          <a:spcPts val="0"/>
                        </a:spcAft>
                      </a:pPr>
                      <a:r>
                        <a:rPr lang="it-IT" sz="1200" b="1">
                          <a:solidFill>
                            <a:srgbClr val="FFFFFF"/>
                          </a:solidFill>
                          <a:effectLst/>
                          <a:latin typeface="Swis721 Lt BT" panose="020B0403020202020204" pitchFamily="34" charset="0"/>
                          <a:ea typeface="Calibri" panose="020F0502020204030204" pitchFamily="34" charset="0"/>
                          <a:cs typeface="ISOCPEUR" panose="020B0604020202020204" pitchFamily="34" charset="0"/>
                        </a:rPr>
                        <a:t>ISTANZE AGGREGATE PER TIPOLOGIA DI PROPONENTE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2062161828"/>
                  </a:ext>
                </a:extLst>
              </a:tr>
              <a:tr h="308610">
                <a:tc>
                  <a:txBody>
                    <a:bodyPr/>
                    <a:lstStyle/>
                    <a:p>
                      <a:pPr indent="-180340" algn="l">
                        <a:spcAft>
                          <a:spcPts val="0"/>
                        </a:spcAft>
                      </a:pPr>
                      <a:r>
                        <a:rPr lang="it-IT" sz="1200">
                          <a:effectLst/>
                          <a:latin typeface="Swis721 Lt BT" panose="020B0403020202020204" pitchFamily="34" charset="0"/>
                          <a:ea typeface="Calibri" panose="020F0502020204030204" pitchFamily="34" charset="0"/>
                          <a:cs typeface="ISOCPEUR" panose="020B0604020202020204" pitchFamily="34" charset="0"/>
                        </a:rPr>
                        <a:t>Singolo Privato</a:t>
                      </a: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11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4">
                  <a:txBody>
                    <a:bodyPr/>
                    <a:lstStyle/>
                    <a:p>
                      <a:pPr indent="-180340" algn="just">
                        <a:spcAft>
                          <a:spcPts val="0"/>
                        </a:spcAft>
                      </a:pPr>
                      <a:r>
                        <a:rPr lang="it-IT" sz="1200">
                          <a:effectLst/>
                          <a:latin typeface="Swis721 Lt BT" panose="020B0403020202020204" pitchFamily="34" charset="0"/>
                          <a:ea typeface="Calibri" panose="020F0502020204030204" pitchFamily="34" charset="0"/>
                          <a:cs typeface="ISOCPEUR" panose="020B0604020202020204" pitchFamily="34" charset="0"/>
                        </a:rPr>
                        <a:t>Il grafico e la presente tabella mettono in evidenza, il primo sotto forma di valore percentuale e la seconda riportando i valori assoluti, la distribuzione delle istanze in funzione della tipologia di proponente. Emerge chiaramente come la maggior parte delle proposte avanzate alla Amministrazione Comunale siano pervenute da Singoli Privati. A seguire quelle avanzate da Società-Associazioni e Liste Civiche-Istituti e Privati Associati.</a:t>
                      </a: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3851374157"/>
                  </a:ext>
                </a:extLst>
              </a:tr>
              <a:tr h="267970">
                <a:tc>
                  <a:txBody>
                    <a:bodyPr/>
                    <a:lstStyle/>
                    <a:p>
                      <a:pPr indent="-180340" algn="l">
                        <a:spcAft>
                          <a:spcPts val="0"/>
                        </a:spcAft>
                      </a:pPr>
                      <a:r>
                        <a:rPr lang="it-IT" sz="1200">
                          <a:effectLst/>
                          <a:latin typeface="Swis721 Lt BT" panose="020B0403020202020204" pitchFamily="34" charset="0"/>
                          <a:ea typeface="Calibri" panose="020F0502020204030204" pitchFamily="34" charset="0"/>
                          <a:cs typeface="ISOCPEUR" panose="020B0604020202020204" pitchFamily="34" charset="0"/>
                        </a:rPr>
                        <a:t>Privati Associati</a:t>
                      </a: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it-IT"/>
                    </a:p>
                  </a:txBody>
                  <a:tcPr/>
                </a:tc>
                <a:extLst>
                  <a:ext uri="{0D108BD9-81ED-4DB2-BD59-A6C34878D82A}">
                    <a16:rowId xmlns="" xmlns:a16="http://schemas.microsoft.com/office/drawing/2014/main" val="602289849"/>
                  </a:ext>
                </a:extLst>
              </a:tr>
              <a:tr h="254000">
                <a:tc>
                  <a:txBody>
                    <a:bodyPr/>
                    <a:lstStyle/>
                    <a:p>
                      <a:pPr indent="-180340" algn="l">
                        <a:spcAft>
                          <a:spcPts val="0"/>
                        </a:spcAft>
                      </a:pPr>
                      <a:r>
                        <a:rPr lang="it-IT" sz="1200">
                          <a:effectLst/>
                          <a:latin typeface="Swis721 Lt BT" panose="020B0403020202020204" pitchFamily="34" charset="0"/>
                          <a:ea typeface="Calibri" panose="020F0502020204030204" pitchFamily="34" charset="0"/>
                          <a:cs typeface="ISOCPEUR" panose="020B0604020202020204" pitchFamily="34" charset="0"/>
                        </a:rPr>
                        <a:t>Società – Associazioni e Liste civiche – Istituti</a:t>
                      </a: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it-IT"/>
                    </a:p>
                  </a:txBody>
                  <a:tcPr/>
                </a:tc>
                <a:extLst>
                  <a:ext uri="{0D108BD9-81ED-4DB2-BD59-A6C34878D82A}">
                    <a16:rowId xmlns="" xmlns:a16="http://schemas.microsoft.com/office/drawing/2014/main" val="2261852904"/>
                  </a:ext>
                </a:extLst>
              </a:tr>
              <a:tr h="267335">
                <a:tc>
                  <a:txBody>
                    <a:bodyPr/>
                    <a:lstStyle/>
                    <a:p>
                      <a:pPr indent="-180340" algn="l">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Totale istanze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Calibri" panose="020F0502020204030204" pitchFamily="34" charset="0"/>
                          <a:cs typeface="ISOCPEUR" panose="020B0604020202020204" pitchFamily="34" charset="0"/>
                        </a:rPr>
                        <a:t>18</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it-IT"/>
                    </a:p>
                  </a:txBody>
                  <a:tcPr/>
                </a:tc>
                <a:extLst>
                  <a:ext uri="{0D108BD9-81ED-4DB2-BD59-A6C34878D82A}">
                    <a16:rowId xmlns="" xmlns:a16="http://schemas.microsoft.com/office/drawing/2014/main" val="2097877674"/>
                  </a:ext>
                </a:extLst>
              </a:tr>
            </a:tbl>
          </a:graphicData>
        </a:graphic>
      </p:graphicFrame>
      <p:graphicFrame>
        <p:nvGraphicFramePr>
          <p:cNvPr id="14" name="Grafico 13"/>
          <p:cNvGraphicFramePr/>
          <p:nvPr>
            <p:extLst>
              <p:ext uri="{D42A27DB-BD31-4B8C-83A1-F6EECF244321}">
                <p14:modId xmlns:p14="http://schemas.microsoft.com/office/powerpoint/2010/main" val="2422785318"/>
              </p:ext>
            </p:extLst>
          </p:nvPr>
        </p:nvGraphicFramePr>
        <p:xfrm>
          <a:off x="107505" y="2780928"/>
          <a:ext cx="3888432" cy="2527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254624050"/>
              </p:ext>
            </p:extLst>
          </p:nvPr>
        </p:nvGraphicFramePr>
        <p:xfrm>
          <a:off x="4499992" y="2510800"/>
          <a:ext cx="4318744" cy="3657600"/>
        </p:xfrm>
        <a:graphic>
          <a:graphicData uri="http://schemas.openxmlformats.org/drawingml/2006/table">
            <a:tbl>
              <a:tblPr firstRow="1" firstCol="1" bandRow="1">
                <a:tableStyleId>{69012ECD-51FC-41F1-AA8D-1B2483CD663E}</a:tableStyleId>
              </a:tblPr>
              <a:tblGrid>
                <a:gridCol w="720396">
                  <a:extLst>
                    <a:ext uri="{9D8B030D-6E8A-4147-A177-3AD203B41FA5}">
                      <a16:colId xmlns="" xmlns:a16="http://schemas.microsoft.com/office/drawing/2014/main" val="487210854"/>
                    </a:ext>
                  </a:extLst>
                </a:gridCol>
                <a:gridCol w="3598348">
                  <a:extLst>
                    <a:ext uri="{9D8B030D-6E8A-4147-A177-3AD203B41FA5}">
                      <a16:colId xmlns="" xmlns:a16="http://schemas.microsoft.com/office/drawing/2014/main" val="1955911192"/>
                    </a:ext>
                  </a:extLst>
                </a:gridCol>
              </a:tblGrid>
              <a:tr h="0">
                <a:tc>
                  <a:txBody>
                    <a:bodyPr/>
                    <a:lstStyle/>
                    <a:p>
                      <a:pPr indent="-180340" algn="ctr">
                        <a:spcAft>
                          <a:spcPts val="0"/>
                        </a:spcAft>
                      </a:pPr>
                      <a:r>
                        <a:rPr lang="it-IT" sz="1200" dirty="0">
                          <a:effectLst/>
                        </a:rPr>
                        <a:t>N° Istanza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tx1"/>
                    </a:solidFill>
                  </a:tcPr>
                </a:tc>
                <a:tc>
                  <a:txBody>
                    <a:bodyPr/>
                    <a:lstStyle/>
                    <a:p>
                      <a:pPr indent="-180340" algn="ctr">
                        <a:spcAft>
                          <a:spcPts val="0"/>
                        </a:spcAft>
                      </a:pPr>
                      <a:r>
                        <a:rPr lang="it-IT" sz="1200" dirty="0">
                          <a:effectLst/>
                        </a:rPr>
                        <a:t>Tipologia di Richiesta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tx1"/>
                    </a:solidFill>
                  </a:tcPr>
                </a:tc>
                <a:extLst>
                  <a:ext uri="{0D108BD9-81ED-4DB2-BD59-A6C34878D82A}">
                    <a16:rowId xmlns="" xmlns:a16="http://schemas.microsoft.com/office/drawing/2014/main" val="4292985390"/>
                  </a:ext>
                </a:extLst>
              </a:tr>
              <a:tr h="0">
                <a:tc>
                  <a:txBody>
                    <a:bodyPr/>
                    <a:lstStyle/>
                    <a:p>
                      <a:pPr indent="-180340" algn="ctr">
                        <a:spcAft>
                          <a:spcPts val="0"/>
                        </a:spcAft>
                      </a:pPr>
                      <a:r>
                        <a:rPr lang="it-IT" sz="1200" dirty="0">
                          <a:effectLst/>
                        </a:rPr>
                        <a:t>1</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3">
                        <a:lumMod val="60000"/>
                        <a:lumOff val="40000"/>
                      </a:schemeClr>
                    </a:solidFill>
                  </a:tcPr>
                </a:tc>
                <a:tc>
                  <a:txBody>
                    <a:bodyPr/>
                    <a:lstStyle/>
                    <a:p>
                      <a:pPr indent="-180340" algn="ctr">
                        <a:spcAft>
                          <a:spcPts val="0"/>
                        </a:spcAft>
                      </a:pPr>
                      <a:r>
                        <a:rPr lang="it-IT" sz="1200" dirty="0" err="1">
                          <a:effectLst/>
                        </a:rPr>
                        <a:t>CdU</a:t>
                      </a:r>
                      <a:r>
                        <a:rPr lang="it-IT" sz="1200" dirty="0">
                          <a:effectLst/>
                        </a:rPr>
                        <a:t> da Edificabile ad Agricola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884663920"/>
                  </a:ext>
                </a:extLst>
              </a:tr>
              <a:tr h="0">
                <a:tc>
                  <a:txBody>
                    <a:bodyPr/>
                    <a:lstStyle/>
                    <a:p>
                      <a:pPr indent="-180340" algn="ctr">
                        <a:spcAft>
                          <a:spcPts val="0"/>
                        </a:spcAft>
                      </a:pPr>
                      <a:r>
                        <a:rPr lang="it-IT" sz="1200" dirty="0">
                          <a:effectLst/>
                        </a:rPr>
                        <a:t>2</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tx2">
                        <a:lumMod val="40000"/>
                        <a:lumOff val="60000"/>
                      </a:schemeClr>
                    </a:solidFill>
                  </a:tcPr>
                </a:tc>
                <a:tc>
                  <a:txBody>
                    <a:bodyPr/>
                    <a:lstStyle/>
                    <a:p>
                      <a:pPr indent="-180340" algn="ctr">
                        <a:spcAft>
                          <a:spcPts val="0"/>
                        </a:spcAft>
                      </a:pPr>
                      <a:r>
                        <a:rPr lang="it-IT" sz="1200" dirty="0" err="1">
                          <a:effectLst/>
                        </a:rPr>
                        <a:t>CdU</a:t>
                      </a:r>
                      <a:r>
                        <a:rPr lang="it-IT" sz="1200" dirty="0">
                          <a:effectLst/>
                        </a:rPr>
                        <a:t> da Standard ad Edificabile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tx2">
                        <a:lumMod val="40000"/>
                        <a:lumOff val="60000"/>
                      </a:schemeClr>
                    </a:solidFill>
                  </a:tcPr>
                </a:tc>
                <a:extLst>
                  <a:ext uri="{0D108BD9-81ED-4DB2-BD59-A6C34878D82A}">
                    <a16:rowId xmlns="" xmlns:a16="http://schemas.microsoft.com/office/drawing/2014/main" val="2861118135"/>
                  </a:ext>
                </a:extLst>
              </a:tr>
              <a:tr h="0">
                <a:tc>
                  <a:txBody>
                    <a:bodyPr/>
                    <a:lstStyle/>
                    <a:p>
                      <a:pPr indent="-180340" algn="ctr">
                        <a:spcAft>
                          <a:spcPts val="0"/>
                        </a:spcAft>
                      </a:pPr>
                      <a:r>
                        <a:rPr lang="it-IT" sz="1200" dirty="0">
                          <a:effectLst/>
                        </a:rPr>
                        <a:t>3</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6">
                        <a:lumMod val="60000"/>
                        <a:lumOff val="40000"/>
                      </a:schemeClr>
                    </a:solidFill>
                  </a:tcPr>
                </a:tc>
                <a:tc>
                  <a:txBody>
                    <a:bodyPr/>
                    <a:lstStyle/>
                    <a:p>
                      <a:pPr indent="-180340" algn="ctr">
                        <a:spcAft>
                          <a:spcPts val="0"/>
                        </a:spcAft>
                      </a:pPr>
                      <a:r>
                        <a:rPr lang="it-IT" sz="1200" dirty="0" err="1">
                          <a:effectLst/>
                        </a:rPr>
                        <a:t>CdU</a:t>
                      </a:r>
                      <a:r>
                        <a:rPr lang="it-IT" sz="1200" dirty="0">
                          <a:effectLst/>
                        </a:rPr>
                        <a:t> da Agricola ad Edificabile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93768923"/>
                  </a:ext>
                </a:extLst>
              </a:tr>
              <a:tr h="0">
                <a:tc>
                  <a:txBody>
                    <a:bodyPr/>
                    <a:lstStyle/>
                    <a:p>
                      <a:pPr indent="-180340" algn="ctr">
                        <a:spcAft>
                          <a:spcPts val="0"/>
                        </a:spcAft>
                      </a:pPr>
                      <a:r>
                        <a:rPr lang="it-IT" sz="1200" dirty="0">
                          <a:effectLst/>
                        </a:rPr>
                        <a:t>4</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4187841433"/>
                  </a:ext>
                </a:extLst>
              </a:tr>
              <a:tr h="0">
                <a:tc>
                  <a:txBody>
                    <a:bodyPr/>
                    <a:lstStyle/>
                    <a:p>
                      <a:pPr indent="-180340" algn="ctr">
                        <a:spcAft>
                          <a:spcPts val="0"/>
                        </a:spcAft>
                      </a:pPr>
                      <a:r>
                        <a:rPr lang="it-IT" sz="1200" dirty="0">
                          <a:effectLst/>
                        </a:rPr>
                        <a:t>5</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2298419443"/>
                  </a:ext>
                </a:extLst>
              </a:tr>
              <a:tr h="0">
                <a:tc>
                  <a:txBody>
                    <a:bodyPr/>
                    <a:lstStyle/>
                    <a:p>
                      <a:pPr indent="-180340" algn="ctr">
                        <a:spcAft>
                          <a:spcPts val="0"/>
                        </a:spcAft>
                      </a:pPr>
                      <a:r>
                        <a:rPr lang="it-IT" sz="1200" dirty="0">
                          <a:effectLst/>
                        </a:rPr>
                        <a:t>6</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3367898291"/>
                  </a:ext>
                </a:extLst>
              </a:tr>
              <a:tr h="0">
                <a:tc>
                  <a:txBody>
                    <a:bodyPr/>
                    <a:lstStyle/>
                    <a:p>
                      <a:pPr indent="-180340" algn="ctr">
                        <a:spcAft>
                          <a:spcPts val="0"/>
                        </a:spcAft>
                      </a:pPr>
                      <a:r>
                        <a:rPr lang="it-IT" sz="1200">
                          <a:effectLst/>
                        </a:rPr>
                        <a:t>7</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2686174814"/>
                  </a:ext>
                </a:extLst>
              </a:tr>
              <a:tr h="0">
                <a:tc>
                  <a:txBody>
                    <a:bodyPr/>
                    <a:lstStyle/>
                    <a:p>
                      <a:pPr indent="-180340" algn="ctr">
                        <a:spcAft>
                          <a:spcPts val="0"/>
                        </a:spcAft>
                      </a:pPr>
                      <a:r>
                        <a:rPr lang="it-IT" sz="1200">
                          <a:effectLst/>
                        </a:rPr>
                        <a:t>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3994239758"/>
                  </a:ext>
                </a:extLst>
              </a:tr>
              <a:tr h="0">
                <a:tc>
                  <a:txBody>
                    <a:bodyPr/>
                    <a:lstStyle/>
                    <a:p>
                      <a:pPr indent="-180340" algn="ctr">
                        <a:spcAft>
                          <a:spcPts val="0"/>
                        </a:spcAft>
                      </a:pPr>
                      <a:r>
                        <a:rPr lang="it-IT" sz="1200" dirty="0">
                          <a:effectLst/>
                        </a:rPr>
                        <a:t>9</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6">
                        <a:lumMod val="60000"/>
                        <a:lumOff val="40000"/>
                      </a:schemeClr>
                    </a:solidFill>
                  </a:tcPr>
                </a:tc>
                <a:tc>
                  <a:txBody>
                    <a:bodyPr/>
                    <a:lstStyle/>
                    <a:p>
                      <a:pPr indent="-180340" algn="ctr">
                        <a:spcAft>
                          <a:spcPts val="0"/>
                        </a:spcAft>
                      </a:pPr>
                      <a:r>
                        <a:rPr lang="it-IT" sz="1200" dirty="0" err="1">
                          <a:effectLst/>
                        </a:rPr>
                        <a:t>CdU</a:t>
                      </a:r>
                      <a:r>
                        <a:rPr lang="it-IT" sz="1200" dirty="0">
                          <a:effectLst/>
                        </a:rPr>
                        <a:t> da Agricola ad Edificabile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197810101"/>
                  </a:ext>
                </a:extLst>
              </a:tr>
              <a:tr h="0">
                <a:tc>
                  <a:txBody>
                    <a:bodyPr/>
                    <a:lstStyle/>
                    <a:p>
                      <a:pPr indent="-180340" algn="ctr">
                        <a:spcAft>
                          <a:spcPts val="0"/>
                        </a:spcAft>
                      </a:pPr>
                      <a:r>
                        <a:rPr lang="it-IT" sz="1200" dirty="0">
                          <a:effectLst/>
                        </a:rPr>
                        <a:t>10</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3752285327"/>
                  </a:ext>
                </a:extLst>
              </a:tr>
              <a:tr h="0">
                <a:tc>
                  <a:txBody>
                    <a:bodyPr/>
                    <a:lstStyle/>
                    <a:p>
                      <a:pPr indent="-180340" algn="ctr">
                        <a:spcAft>
                          <a:spcPts val="0"/>
                        </a:spcAft>
                      </a:pPr>
                      <a:r>
                        <a:rPr lang="it-IT" sz="1200" dirty="0">
                          <a:effectLst/>
                        </a:rPr>
                        <a:t>11</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bg1">
                        <a:lumMod val="85000"/>
                      </a:schemeClr>
                    </a:solidFill>
                  </a:tcPr>
                </a:tc>
                <a:tc>
                  <a:txBody>
                    <a:bodyPr/>
                    <a:lstStyle/>
                    <a:p>
                      <a:pPr indent="-180340" algn="ctr">
                        <a:spcAft>
                          <a:spcPts val="0"/>
                        </a:spcAft>
                      </a:pPr>
                      <a:r>
                        <a:rPr lang="it-IT" sz="1200">
                          <a:effectLst/>
                        </a:rPr>
                        <a:t>Tematiche varie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bg1">
                        <a:lumMod val="85000"/>
                      </a:schemeClr>
                    </a:solidFill>
                  </a:tcPr>
                </a:tc>
                <a:extLst>
                  <a:ext uri="{0D108BD9-81ED-4DB2-BD59-A6C34878D82A}">
                    <a16:rowId xmlns="" xmlns:a16="http://schemas.microsoft.com/office/drawing/2014/main" val="1900699443"/>
                  </a:ext>
                </a:extLst>
              </a:tr>
              <a:tr h="0">
                <a:tc>
                  <a:txBody>
                    <a:bodyPr/>
                    <a:lstStyle/>
                    <a:p>
                      <a:pPr indent="-180340" algn="ctr">
                        <a:spcAft>
                          <a:spcPts val="0"/>
                        </a:spcAft>
                      </a:pPr>
                      <a:r>
                        <a:rPr lang="it-IT" sz="1200" dirty="0">
                          <a:effectLst/>
                        </a:rPr>
                        <a:t>12</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bg1">
                        <a:lumMod val="85000"/>
                      </a:schemeClr>
                    </a:solidFill>
                  </a:tcPr>
                </a:tc>
                <a:tc>
                  <a:txBody>
                    <a:bodyPr/>
                    <a:lstStyle/>
                    <a:p>
                      <a:pPr indent="-180340" algn="ctr">
                        <a:spcAft>
                          <a:spcPts val="0"/>
                        </a:spcAft>
                      </a:pPr>
                      <a:r>
                        <a:rPr lang="it-IT" sz="1200" dirty="0">
                          <a:effectLst/>
                        </a:rPr>
                        <a:t>Tematiche varie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bg1">
                        <a:lumMod val="85000"/>
                      </a:schemeClr>
                    </a:solidFill>
                  </a:tcPr>
                </a:tc>
                <a:extLst>
                  <a:ext uri="{0D108BD9-81ED-4DB2-BD59-A6C34878D82A}">
                    <a16:rowId xmlns="" xmlns:a16="http://schemas.microsoft.com/office/drawing/2014/main" val="11139362"/>
                  </a:ext>
                </a:extLst>
              </a:tr>
              <a:tr h="0">
                <a:tc>
                  <a:txBody>
                    <a:bodyPr/>
                    <a:lstStyle/>
                    <a:p>
                      <a:pPr indent="-180340" algn="ctr">
                        <a:spcAft>
                          <a:spcPts val="0"/>
                        </a:spcAft>
                      </a:pPr>
                      <a:r>
                        <a:rPr lang="it-IT" sz="1200" dirty="0">
                          <a:effectLst/>
                        </a:rPr>
                        <a:t>13</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rgbClr val="FF99CC"/>
                    </a:solidFill>
                  </a:tcPr>
                </a:tc>
                <a:tc>
                  <a:txBody>
                    <a:bodyPr/>
                    <a:lstStyle/>
                    <a:p>
                      <a:pPr indent="-180340" algn="ctr">
                        <a:spcAft>
                          <a:spcPts val="0"/>
                        </a:spcAft>
                      </a:pPr>
                      <a:r>
                        <a:rPr lang="it-IT" sz="1200" dirty="0">
                          <a:effectLst/>
                        </a:rPr>
                        <a:t>Rivisitazione normativa di previsione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rgbClr val="FF99CC"/>
                    </a:solidFill>
                  </a:tcPr>
                </a:tc>
                <a:extLst>
                  <a:ext uri="{0D108BD9-81ED-4DB2-BD59-A6C34878D82A}">
                    <a16:rowId xmlns="" xmlns:a16="http://schemas.microsoft.com/office/drawing/2014/main" val="3625464709"/>
                  </a:ext>
                </a:extLst>
              </a:tr>
              <a:tr h="0">
                <a:tc>
                  <a:txBody>
                    <a:bodyPr/>
                    <a:lstStyle/>
                    <a:p>
                      <a:pPr indent="-180340" algn="ctr">
                        <a:spcAft>
                          <a:spcPts val="0"/>
                        </a:spcAft>
                      </a:pPr>
                      <a:r>
                        <a:rPr lang="it-IT" sz="1200" dirty="0">
                          <a:effectLst/>
                        </a:rPr>
                        <a:t>14</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rgbClr val="FFFF00"/>
                    </a:solidFill>
                  </a:tcPr>
                </a:tc>
                <a:tc>
                  <a:txBody>
                    <a:bodyPr/>
                    <a:lstStyle/>
                    <a:p>
                      <a:pPr indent="-180340" algn="ctr">
                        <a:spcAft>
                          <a:spcPts val="0"/>
                        </a:spcAft>
                      </a:pPr>
                      <a:r>
                        <a:rPr lang="it-IT" sz="1200" dirty="0">
                          <a:effectLst/>
                        </a:rPr>
                        <a:t>Proposta di nuova funzione a destinazione Servizi</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rgbClr val="FFFF00"/>
                    </a:solidFill>
                  </a:tcPr>
                </a:tc>
                <a:extLst>
                  <a:ext uri="{0D108BD9-81ED-4DB2-BD59-A6C34878D82A}">
                    <a16:rowId xmlns="" xmlns:a16="http://schemas.microsoft.com/office/drawing/2014/main" val="3360790419"/>
                  </a:ext>
                </a:extLst>
              </a:tr>
              <a:tr h="0">
                <a:tc>
                  <a:txBody>
                    <a:bodyPr/>
                    <a:lstStyle/>
                    <a:p>
                      <a:pPr indent="-180340" algn="ctr">
                        <a:spcAft>
                          <a:spcPts val="0"/>
                        </a:spcAft>
                      </a:pPr>
                      <a:r>
                        <a:rPr lang="it-IT" sz="1200" dirty="0">
                          <a:effectLst/>
                        </a:rPr>
                        <a:t>15</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rgbClr val="FF99CC"/>
                    </a:solidFill>
                  </a:tcPr>
                </a:tc>
                <a:tc>
                  <a:txBody>
                    <a:bodyPr/>
                    <a:lstStyle/>
                    <a:p>
                      <a:pPr indent="-180340" algn="ctr">
                        <a:spcAft>
                          <a:spcPts val="0"/>
                        </a:spcAft>
                      </a:pPr>
                      <a:r>
                        <a:rPr lang="it-IT" sz="1200" dirty="0">
                          <a:effectLst/>
                        </a:rPr>
                        <a:t>Rivisitazione normativa di previsione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rgbClr val="FF99CC"/>
                    </a:solidFill>
                  </a:tcPr>
                </a:tc>
                <a:extLst>
                  <a:ext uri="{0D108BD9-81ED-4DB2-BD59-A6C34878D82A}">
                    <a16:rowId xmlns="" xmlns:a16="http://schemas.microsoft.com/office/drawing/2014/main" val="1722822390"/>
                  </a:ext>
                </a:extLst>
              </a:tr>
              <a:tr h="0">
                <a:tc>
                  <a:txBody>
                    <a:bodyPr/>
                    <a:lstStyle/>
                    <a:p>
                      <a:pPr indent="-180340" algn="ctr">
                        <a:spcAft>
                          <a:spcPts val="0"/>
                        </a:spcAft>
                      </a:pPr>
                      <a:r>
                        <a:rPr lang="it-IT" sz="1200" dirty="0">
                          <a:effectLst/>
                        </a:rPr>
                        <a:t>16</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5">
                        <a:lumMod val="20000"/>
                        <a:lumOff val="80000"/>
                      </a:schemeClr>
                    </a:solidFill>
                  </a:tcPr>
                </a:tc>
                <a:tc>
                  <a:txBody>
                    <a:bodyPr/>
                    <a:lstStyle/>
                    <a:p>
                      <a:pPr indent="-180340" algn="ctr">
                        <a:spcAft>
                          <a:spcPts val="0"/>
                        </a:spcAft>
                      </a:pPr>
                      <a:r>
                        <a:rPr lang="it-IT" sz="1200" dirty="0">
                          <a:effectLst/>
                        </a:rPr>
                        <a:t>Conferma dell'attuale destinazione urbanistica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5">
                        <a:lumMod val="20000"/>
                        <a:lumOff val="80000"/>
                      </a:schemeClr>
                    </a:solidFill>
                  </a:tcPr>
                </a:tc>
                <a:extLst>
                  <a:ext uri="{0D108BD9-81ED-4DB2-BD59-A6C34878D82A}">
                    <a16:rowId xmlns="" xmlns:a16="http://schemas.microsoft.com/office/drawing/2014/main" val="3190519703"/>
                  </a:ext>
                </a:extLst>
              </a:tr>
              <a:tr h="0">
                <a:tc>
                  <a:txBody>
                    <a:bodyPr/>
                    <a:lstStyle/>
                    <a:p>
                      <a:pPr indent="-180340" algn="ctr">
                        <a:spcAft>
                          <a:spcPts val="0"/>
                        </a:spcAft>
                      </a:pPr>
                      <a:r>
                        <a:rPr lang="it-IT" sz="1200" dirty="0">
                          <a:effectLst/>
                        </a:rPr>
                        <a:t>17</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3">
                        <a:lumMod val="60000"/>
                        <a:lumOff val="40000"/>
                      </a:schemeClr>
                    </a:solidFill>
                  </a:tcPr>
                </a:tc>
                <a:tc>
                  <a:txBody>
                    <a:bodyPr/>
                    <a:lstStyle/>
                    <a:p>
                      <a:pPr indent="-180340" algn="ctr">
                        <a:spcAft>
                          <a:spcPts val="0"/>
                        </a:spcAft>
                      </a:pPr>
                      <a:r>
                        <a:rPr lang="it-IT" sz="1200" dirty="0" err="1">
                          <a:effectLst/>
                        </a:rPr>
                        <a:t>CdU</a:t>
                      </a:r>
                      <a:r>
                        <a:rPr lang="it-IT" sz="1200" dirty="0">
                          <a:effectLst/>
                        </a:rPr>
                        <a:t> da Edificabile ad Agricola</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112185923"/>
                  </a:ext>
                </a:extLst>
              </a:tr>
              <a:tr h="0">
                <a:tc>
                  <a:txBody>
                    <a:bodyPr/>
                    <a:lstStyle/>
                    <a:p>
                      <a:pPr indent="-180340" algn="ctr">
                        <a:spcAft>
                          <a:spcPts val="0"/>
                        </a:spcAft>
                      </a:pPr>
                      <a:r>
                        <a:rPr lang="it-IT" sz="1200" dirty="0">
                          <a:effectLst/>
                        </a:rPr>
                        <a:t>18</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solidFill>
                      <a:schemeClr val="accent6">
                        <a:lumMod val="60000"/>
                        <a:lumOff val="40000"/>
                      </a:schemeClr>
                    </a:solidFill>
                  </a:tcPr>
                </a:tc>
                <a:tc>
                  <a:txBody>
                    <a:bodyPr/>
                    <a:lstStyle/>
                    <a:p>
                      <a:pPr indent="-180340" algn="ctr">
                        <a:spcAft>
                          <a:spcPts val="0"/>
                        </a:spcAft>
                      </a:pPr>
                      <a:r>
                        <a:rPr lang="it-IT" sz="1200" dirty="0" err="1">
                          <a:effectLst/>
                        </a:rPr>
                        <a:t>CdU</a:t>
                      </a:r>
                      <a:r>
                        <a:rPr lang="it-IT" sz="1200" dirty="0">
                          <a:effectLst/>
                        </a:rPr>
                        <a:t> da Agricola ad Edificabile</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300258728"/>
                  </a:ext>
                </a:extLst>
              </a:tr>
            </a:tbl>
          </a:graphicData>
        </a:graphic>
      </p:graphicFrame>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SISTEMA INSEDIATIVO E DEI SERVIZI</a:t>
            </a:r>
          </a:p>
        </p:txBody>
      </p:sp>
      <p:sp>
        <p:nvSpPr>
          <p:cNvPr id="15" name="Rettangolo 14"/>
          <p:cNvSpPr/>
          <p:nvPr/>
        </p:nvSpPr>
        <p:spPr>
          <a:xfrm>
            <a:off x="0" y="857232"/>
            <a:ext cx="9144000" cy="5447645"/>
          </a:xfrm>
          <a:prstGeom prst="rect">
            <a:avLst/>
          </a:prstGeom>
        </p:spPr>
        <p:txBody>
          <a:bodyPr wrap="square">
            <a:spAutoFit/>
          </a:bodyPr>
          <a:lstStyle/>
          <a:p>
            <a:pPr marL="228600" lvl="0" indent="-228600" algn="just">
              <a:buFont typeface="+mj-lt"/>
              <a:buAutoNum type="arabicPeriod"/>
            </a:pPr>
            <a:r>
              <a:rPr lang="it-IT" sz="1200" b="1" dirty="0" smtClean="0"/>
              <a:t>Confermare, ridimensionare e revisionare </a:t>
            </a:r>
            <a:r>
              <a:rPr lang="it-IT" sz="1200" dirty="0" smtClean="0"/>
              <a:t>(sia nel principio attuativo che in quello insediativo) le trasformazioni previste dal PGT previgente non attuate, con l’obiettivo   contenimento dell’impronta urbana e di </a:t>
            </a:r>
            <a:r>
              <a:rPr lang="it-IT" sz="1200" b="1" dirty="0" smtClean="0"/>
              <a:t>riduzione del consumo di suolo </a:t>
            </a:r>
            <a:r>
              <a:rPr lang="it-IT" sz="1200" dirty="0" smtClean="0"/>
              <a:t>(con interventi di mitigazione e compensazione territoriale);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Incentivare il recupero del nucleo di antica formazione</a:t>
            </a:r>
            <a:r>
              <a:rPr lang="it-IT" sz="1200" dirty="0" smtClean="0"/>
              <a:t> (città storica), confermando la parte di maggiore pregio, valore e interesse storico – tipologico con finalità di recupero e valorizzazione, integrando e rimodulando la normativa di intervento, per la restante parte, ai fini di un miglior utilizzo del patrimonio edilizio esistente;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Rigenerazione urbana dei NAF e del TUC</a:t>
            </a:r>
            <a:r>
              <a:rPr lang="it-IT" sz="1200" dirty="0" smtClean="0"/>
              <a:t> (tessuto urbano consolidato) attraverso la definizione di </a:t>
            </a:r>
            <a:r>
              <a:rPr lang="it-IT" sz="1200" b="1" dirty="0" smtClean="0"/>
              <a:t>misure incentivanti</a:t>
            </a:r>
            <a:r>
              <a:rPr lang="it-IT" sz="1200" dirty="0" smtClean="0"/>
              <a:t> finalizzate a favorire l’insediamento di attività commerciali di vicinato, terziario e/o funzioni urbane innovative, nuove tipologie di spazi per il lavoro;</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Individuazione di punti di forte identità urbana</a:t>
            </a:r>
            <a:r>
              <a:rPr lang="it-IT" sz="1200" dirty="0" smtClean="0"/>
              <a:t>, distribuiti e riconoscibili come rilevanti a livello di quartiere, orientati alla costruzione di una città policentrica e di un sistema di luoghi di interesse articolato sull'intero territorio comunale;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Incentivare</a:t>
            </a:r>
            <a:r>
              <a:rPr lang="it-IT" sz="1200" dirty="0" smtClean="0"/>
              <a:t> la rigenerazione del tessuto urbano consolidato attraverso </a:t>
            </a:r>
            <a:r>
              <a:rPr lang="it-IT" sz="1200" b="1" dirty="0" smtClean="0"/>
              <a:t>interventi finalizzati al recupero di “aree non compatibili con la residenza e/o vuoti urbani”</a:t>
            </a:r>
            <a:r>
              <a:rPr lang="it-IT" sz="1200" dirty="0" smtClean="0"/>
              <a:t>, rappresentati da aree dismesse e/o sottoutilizzate, con l’obiettivo di innescare processi di rivitalizzazione e riqualificazione diffusa del Tessuto Urbano Consolidato;</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Incentivare</a:t>
            </a:r>
            <a:r>
              <a:rPr lang="it-IT" sz="1200" dirty="0" smtClean="0"/>
              <a:t>, per tutti gli interventi edilizi, </a:t>
            </a:r>
            <a:r>
              <a:rPr lang="it-IT" sz="1200" b="1" dirty="0" smtClean="0"/>
              <a:t>l’utilizzo di tecniche finalizzate al contenimento dei consumi energetici</a:t>
            </a:r>
            <a:r>
              <a:rPr lang="it-IT" sz="1200" dirty="0" smtClean="0"/>
              <a:t>, il rispetto delle tecniche e il recupero dei materiali originali derivanti dalle demolizioni, l’utilizzo di materiali eco-compatibili, l’impiego di materiali edilizi innovativi derivati dalle moderne tecniche di riciclo, l’abbattimento delle barriere architettoniche;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Potenziamento</a:t>
            </a:r>
            <a:r>
              <a:rPr lang="it-IT" sz="1200" dirty="0" smtClean="0"/>
              <a:t>, riqualificazione e riequilibrio del </a:t>
            </a:r>
            <a:r>
              <a:rPr lang="it-IT" sz="1200" b="1" dirty="0" smtClean="0"/>
              <a:t>sistema dei servizi urbani</a:t>
            </a:r>
            <a:r>
              <a:rPr lang="it-IT" sz="1200" dirty="0" smtClean="0"/>
              <a:t>, anche attraverso l’attuazione delle trasformazioni previste;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Controllare la qualità delle trasformazioni urbane</a:t>
            </a:r>
            <a:r>
              <a:rPr lang="it-IT" sz="1200" dirty="0" smtClean="0"/>
              <a:t> dal punto di vista dell’inserimento paesistico e ambientale, regolando gli aspetti legati alla permeabilità dei suoli, alla dotazione </a:t>
            </a:r>
            <a:r>
              <a:rPr lang="it-IT" sz="1200" dirty="0" err="1" smtClean="0"/>
              <a:t>vegetazionale</a:t>
            </a:r>
            <a:r>
              <a:rPr lang="it-IT" sz="1200" dirty="0" smtClean="0"/>
              <a:t>, alla composizione tipo - morfologica degli edifici;</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Rafforzamento del sistema produttivo e commerciale esistente</a:t>
            </a:r>
            <a:r>
              <a:rPr lang="it-IT" sz="1200" dirty="0" smtClean="0"/>
              <a:t>, favorendo una miglior organizzazione delle aree industriali esistenti e la graduale trasformazione di altre porzioni, anche attraverso la localizzazione di attività ad elevata qualificazione funzionale;</a:t>
            </a:r>
            <a:endParaRPr lang="it-IT" sz="1200" dirty="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SISTEMA AMBIENTALE</a:t>
            </a:r>
          </a:p>
        </p:txBody>
      </p:sp>
      <p:sp>
        <p:nvSpPr>
          <p:cNvPr id="15" name="Rettangolo 14"/>
          <p:cNvSpPr/>
          <p:nvPr/>
        </p:nvSpPr>
        <p:spPr>
          <a:xfrm>
            <a:off x="0" y="857232"/>
            <a:ext cx="9144000" cy="4708981"/>
          </a:xfrm>
          <a:prstGeom prst="rect">
            <a:avLst/>
          </a:prstGeom>
        </p:spPr>
        <p:txBody>
          <a:bodyPr wrap="square">
            <a:spAutoFit/>
          </a:bodyPr>
          <a:lstStyle/>
          <a:p>
            <a:pPr marL="228600" lvl="0" indent="-228600" algn="just">
              <a:buFont typeface="+mj-lt"/>
              <a:buAutoNum type="arabicPeriod"/>
            </a:pPr>
            <a:r>
              <a:rPr lang="it-IT" sz="1200" b="1" dirty="0" smtClean="0"/>
              <a:t>Promozione ed Ampliamento del PLIS </a:t>
            </a:r>
            <a:r>
              <a:rPr lang="it-IT" sz="1200" dirty="0" smtClean="0"/>
              <a:t>come ambito di fruizione dei valori paesistici e ambientali e agente di promozione della naturalità diffusa;</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Realizzazione di una direttrice di connessione urbana tra il PLIS e le aree verdi</a:t>
            </a:r>
            <a:r>
              <a:rPr lang="it-IT" sz="1200" dirty="0" smtClean="0"/>
              <a:t>, riconoscibile come dorsale attrezzata per portar "dentro" il centro del nucleo urbano comunale i valori fruitivi del PLIS;</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Potenziamento delle rete </a:t>
            </a:r>
            <a:r>
              <a:rPr lang="it-IT" sz="1200" dirty="0" smtClean="0"/>
              <a:t>arbustiva, del patrimonio boschivo e dei sistemi lineari verdi posti in corrispondenza del reticolo irriguo e della trama interpoderale del sistema agricolo;</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Tutela del sistema delle aree agricole di interesse strategico </a:t>
            </a:r>
            <a:r>
              <a:rPr lang="it-IT" sz="1200" dirty="0" smtClean="0"/>
              <a:t>in funzione produttiva;</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Salvaguardia del territorio agricolo interessato da progetti di carattere infrastrutturale </a:t>
            </a:r>
            <a:r>
              <a:rPr lang="it-IT" sz="1200" b="1" dirty="0" err="1" smtClean="0"/>
              <a:t>sovralocale</a:t>
            </a:r>
            <a:r>
              <a:rPr lang="it-IT" sz="1200" b="1" dirty="0" smtClean="0"/>
              <a:t> </a:t>
            </a:r>
            <a:r>
              <a:rPr lang="it-IT" sz="1200" dirty="0" smtClean="0"/>
              <a:t>(pedemontana e gronda ferroviaria) e relative fasce di rispetto al fine di assicurare elementi di connessione e di mitigazione ambientale a protezione del sistema urbano;</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Articolazione della Rete Ecologica Comunale</a:t>
            </a:r>
            <a:r>
              <a:rPr lang="it-IT" sz="1200" dirty="0" smtClean="0"/>
              <a:t>, attraverso il disegno del sistema delle aree verdi, pensate come aree filtro tra il sistema agricolo e il tessuto urbano consolidato, delle aree per la compensazione territoriale legate alle trasformazioni previste;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Introduzione dei Servizi Ecosistemi</a:t>
            </a:r>
            <a:r>
              <a:rPr lang="it-IT" sz="1200" dirty="0" smtClean="0"/>
              <a:t>, come azioni materiali e immateriali che contribuiscono al miglioramento dell'ambiente nelle sue componenti (aria, acqua, suolo, clima, rumore, vegetazione, fauna, energia, ecc.); sviluppo di uno specifico Programma di Azioni Strategiche per l’Ambiente – PASA – al fine di delineare le azioni e gli interventi funzionali alla costruzione della Strategia Comunale per la Sostenibilità Ambientale;</a:t>
            </a:r>
          </a:p>
          <a:p>
            <a:pPr marL="228600" lvl="0" indent="-228600" algn="just">
              <a:buFont typeface="+mj-lt"/>
              <a:buAutoNum type="arabicPeriod"/>
            </a:pPr>
            <a:endParaRPr lang="it-IT" sz="1200" dirty="0" smtClean="0"/>
          </a:p>
          <a:p>
            <a:pPr marL="228600" lvl="0" indent="-228600" algn="just">
              <a:buFont typeface="+mj-lt"/>
              <a:buAutoNum type="arabicPeriod"/>
            </a:pPr>
            <a:r>
              <a:rPr lang="it-IT" sz="1200" b="1" dirty="0" smtClean="0"/>
              <a:t>Introduzione di specifici meccanismi e procedure di identificazione delle misure di mitigazione e compensazione territoriale </a:t>
            </a:r>
            <a:r>
              <a:rPr lang="it-IT" sz="1200" dirty="0" smtClean="0"/>
              <a:t>da applicare ai procedimenti di attuazione degli ambiti di trasformazione al fine di garantire la non compromissione della continuità e funzionalità dei corridoi e nodi della rete ecologica;</a:t>
            </a:r>
            <a:endParaRPr lang="it-IT" sz="1200" dirty="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SISTEMA INFRASTRUTTURALE</a:t>
            </a:r>
          </a:p>
        </p:txBody>
      </p:sp>
      <p:sp>
        <p:nvSpPr>
          <p:cNvPr id="15" name="Rettangolo 14"/>
          <p:cNvSpPr/>
          <p:nvPr/>
        </p:nvSpPr>
        <p:spPr>
          <a:xfrm>
            <a:off x="0" y="1012812"/>
            <a:ext cx="9144000" cy="3416320"/>
          </a:xfrm>
          <a:prstGeom prst="rect">
            <a:avLst/>
          </a:prstGeom>
        </p:spPr>
        <p:txBody>
          <a:bodyPr wrap="square">
            <a:spAutoFit/>
          </a:bodyPr>
          <a:lstStyle/>
          <a:p>
            <a:pPr marL="228600" lvl="0" indent="-228600" algn="just">
              <a:buFont typeface="+mj-lt"/>
              <a:buAutoNum type="arabicPeriod"/>
            </a:pPr>
            <a:r>
              <a:rPr lang="it-IT" sz="1200" b="1" dirty="0" smtClean="0"/>
              <a:t>Salvaguardia del corridoio infrastrutturale di rilevanza </a:t>
            </a:r>
            <a:r>
              <a:rPr lang="it-IT" sz="1200" b="1" dirty="0" err="1" smtClean="0"/>
              <a:t>sovralocale</a:t>
            </a:r>
            <a:r>
              <a:rPr lang="it-IT" sz="1200" b="1" dirty="0" smtClean="0"/>
              <a:t> </a:t>
            </a:r>
            <a:r>
              <a:rPr lang="it-IT" sz="1200" dirty="0" smtClean="0"/>
              <a:t>al fine di non comprometterne la funzionalità prestando specifica attenzione alla sua trasposizione in sede locale di progetto prevedendo ambiti per l'inserimento delle opportune mitigazioni;</a:t>
            </a:r>
          </a:p>
          <a:p>
            <a:pPr marL="228600" lvl="0" indent="-228600" algn="just">
              <a:buFont typeface="+mj-lt"/>
              <a:buAutoNum type="arabicPeriod"/>
            </a:pPr>
            <a:endParaRPr lang="it-IT" sz="1200" b="1" i="1" dirty="0" smtClean="0"/>
          </a:p>
          <a:p>
            <a:pPr marL="228600" lvl="0" indent="-228600" algn="just">
              <a:buFont typeface="+mj-lt"/>
              <a:buAutoNum type="arabicPeriod"/>
            </a:pPr>
            <a:r>
              <a:rPr lang="it-IT" sz="1200" b="1" dirty="0" smtClean="0"/>
              <a:t>Razionalizzazione dell'accesso all'area produttiva posta a nord dell'abitato di Sulbiate Superiore </a:t>
            </a:r>
            <a:r>
              <a:rPr lang="it-IT" sz="1200" dirty="0" smtClean="0"/>
              <a:t>attraverso la previsione di uno specifico nuovo tratto di viabilità che qualifichi e implementi la connessione con le attuali reti stradali esistenti;</a:t>
            </a:r>
          </a:p>
          <a:p>
            <a:pPr marL="228600" lvl="0" indent="-228600" algn="just">
              <a:buFont typeface="+mj-lt"/>
              <a:buAutoNum type="arabicPeriod"/>
            </a:pPr>
            <a:endParaRPr lang="it-IT" sz="1200" b="1" i="1" dirty="0" smtClean="0"/>
          </a:p>
          <a:p>
            <a:pPr marL="228600" lvl="0" indent="-228600" algn="just">
              <a:buFont typeface="+mj-lt"/>
              <a:buAutoNum type="arabicPeriod"/>
            </a:pPr>
            <a:r>
              <a:rPr lang="it-IT" sz="1200" b="1" dirty="0" smtClean="0"/>
              <a:t>Favorire la rete di relazioni infrastrutturali di livello </a:t>
            </a:r>
            <a:r>
              <a:rPr lang="it-IT" sz="1200" b="1" dirty="0" err="1" smtClean="0"/>
              <a:t>sovracomunale</a:t>
            </a:r>
            <a:r>
              <a:rPr lang="it-IT" sz="1200" b="1" dirty="0" smtClean="0"/>
              <a:t> </a:t>
            </a:r>
            <a:r>
              <a:rPr lang="it-IT" sz="1200" dirty="0" smtClean="0"/>
              <a:t>in modo da valorizzare Sulbiate nell'ambito più ampio del territorio provinciale, con particolare riferimento al sistema di offerta di servizi e attrezzature;</a:t>
            </a:r>
          </a:p>
          <a:p>
            <a:pPr marL="228600" lvl="0" indent="-228600" algn="just">
              <a:buFont typeface="+mj-lt"/>
              <a:buAutoNum type="arabicPeriod"/>
            </a:pPr>
            <a:endParaRPr lang="it-IT" sz="1200" b="1" i="1" dirty="0" smtClean="0"/>
          </a:p>
          <a:p>
            <a:pPr marL="228600" lvl="0" indent="-228600" algn="just">
              <a:buFont typeface="+mj-lt"/>
              <a:buAutoNum type="arabicPeriod"/>
            </a:pPr>
            <a:r>
              <a:rPr lang="it-IT" sz="1200" b="1" dirty="0" smtClean="0"/>
              <a:t>Razionalizzare il sistema della mobilità interna urbana</a:t>
            </a:r>
            <a:r>
              <a:rPr lang="it-IT" sz="1200" dirty="0" smtClean="0"/>
              <a:t>, con una proposta infrastrutturale complessiva arricchita da specifici “</a:t>
            </a:r>
            <a:r>
              <a:rPr lang="it-IT" sz="1200" dirty="0" err="1" smtClean="0"/>
              <a:t>hub</a:t>
            </a:r>
            <a:r>
              <a:rPr lang="it-IT" sz="1200" dirty="0" smtClean="0"/>
              <a:t> della mobilità sostenibile”e promuovendo interventi di </a:t>
            </a:r>
            <a:r>
              <a:rPr lang="it-IT" sz="1200" dirty="0" err="1" smtClean="0"/>
              <a:t>traffic</a:t>
            </a:r>
            <a:r>
              <a:rPr lang="it-IT" sz="1200" dirty="0" smtClean="0"/>
              <a:t> </a:t>
            </a:r>
            <a:r>
              <a:rPr lang="it-IT" sz="1200" dirty="0" err="1" smtClean="0"/>
              <a:t>calming</a:t>
            </a:r>
            <a:r>
              <a:rPr lang="it-IT" sz="1200" dirty="0" smtClean="0"/>
              <a:t>, garantendo e migliorando la sicurezza stradale;</a:t>
            </a:r>
          </a:p>
          <a:p>
            <a:pPr marL="228600" lvl="0" indent="-228600" algn="just">
              <a:buFont typeface="+mj-lt"/>
              <a:buAutoNum type="arabicPeriod"/>
            </a:pPr>
            <a:endParaRPr lang="it-IT" sz="1200" b="1" i="1" dirty="0" smtClean="0"/>
          </a:p>
          <a:p>
            <a:pPr marL="228600" lvl="0" indent="-228600" algn="just">
              <a:buFont typeface="+mj-lt"/>
              <a:buAutoNum type="arabicPeriod"/>
            </a:pPr>
            <a:r>
              <a:rPr lang="it-IT" sz="1200" b="1" dirty="0" smtClean="0"/>
              <a:t>Migliorare la qualità sociale e ambientale dei tessuti urbani valorizzando e rafforzando la mobilità “debole” </a:t>
            </a:r>
            <a:r>
              <a:rPr lang="it-IT" sz="1200" dirty="0" smtClean="0"/>
              <a:t>e le connessioni con il sistema del verde e dei percorsi ciclopedonali, attraverso la riqualificazione di alcuni percorsi esistenti e la previsione di nuovi tracciati, con l’obiettivo di incentivare l’interscambio tra differenti sistemi di mobilità urbana;</a:t>
            </a:r>
          </a:p>
          <a:p>
            <a:pPr marL="228600" lvl="0" indent="-228600" algn="just"/>
            <a:endParaRPr lang="it-IT" sz="1200" dirty="0" smtClean="0"/>
          </a:p>
          <a:p>
            <a:pPr marL="228600" lvl="0" indent="-228600" algn="just">
              <a:buFont typeface="+mj-lt"/>
              <a:buAutoNum type="arabicPeriod" startAt="6"/>
            </a:pPr>
            <a:r>
              <a:rPr lang="it-IT" sz="1200" b="1" dirty="0" smtClean="0"/>
              <a:t>Miglioramento del sistema della viabilità </a:t>
            </a:r>
            <a:r>
              <a:rPr lang="it-IT" sz="1200" dirty="0" smtClean="0"/>
              <a:t>comunale e provinciale tramite la definizione di un </a:t>
            </a:r>
            <a:r>
              <a:rPr lang="it-IT" sz="1200" b="1" dirty="0" smtClean="0"/>
              <a:t>aggiornato modello viabilistico di riferimento </a:t>
            </a:r>
            <a:r>
              <a:rPr lang="it-IT" sz="1200" dirty="0" smtClean="0"/>
              <a:t>che contempli, tra le altre, dettagliate condizioni di fattibilità tecnico-economica degli interventi previsti;</a:t>
            </a:r>
            <a:endParaRPr lang="it-IT" sz="1200" dirty="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MECCANISMI PEREQUATIVI e PREMIALITA’ VOLUMETRICHE</a:t>
            </a:r>
          </a:p>
        </p:txBody>
      </p:sp>
      <p:sp>
        <p:nvSpPr>
          <p:cNvPr id="15" name="Rettangolo 14"/>
          <p:cNvSpPr/>
          <p:nvPr/>
        </p:nvSpPr>
        <p:spPr>
          <a:xfrm>
            <a:off x="0" y="785794"/>
            <a:ext cx="9144000" cy="5632311"/>
          </a:xfrm>
          <a:prstGeom prst="rect">
            <a:avLst/>
          </a:prstGeom>
        </p:spPr>
        <p:txBody>
          <a:bodyPr wrap="square">
            <a:spAutoFit/>
          </a:bodyPr>
          <a:lstStyle/>
          <a:p>
            <a:pPr algn="just"/>
            <a:r>
              <a:rPr lang="it-IT" sz="1200" dirty="0" smtClean="0"/>
              <a:t>Riguardo ai meccanismi perequativi messi in gioco all’interno del TUC, la Variante PGT attribuisce  un </a:t>
            </a:r>
            <a:r>
              <a:rPr lang="it-IT" sz="1200" b="1" dirty="0" smtClean="0"/>
              <a:t>incremento fino ad un max del 15% della SL realizzabile </a:t>
            </a:r>
            <a:r>
              <a:rPr lang="it-IT" sz="1200" i="1" dirty="0" smtClean="0"/>
              <a:t>("Altezza del Fronte" e "IPT" inderogabili) </a:t>
            </a:r>
            <a:r>
              <a:rPr lang="it-IT" sz="1200" dirty="0" smtClean="0"/>
              <a:t>, utilizzando i diritti perequativi – </a:t>
            </a:r>
            <a:r>
              <a:rPr lang="it-IT" sz="1200" dirty="0" err="1" smtClean="0"/>
              <a:t>premialità</a:t>
            </a:r>
            <a:r>
              <a:rPr lang="it-IT" sz="1200" dirty="0" smtClean="0"/>
              <a:t> volumetriche di seguito richiamati:</a:t>
            </a:r>
          </a:p>
          <a:p>
            <a:pPr algn="just"/>
            <a:endParaRPr lang="it-IT" sz="1200" dirty="0" smtClean="0"/>
          </a:p>
          <a:p>
            <a:pPr marL="228600" lvl="0" indent="-228600" algn="just">
              <a:buFont typeface="+mj-lt"/>
              <a:buAutoNum type="arabicPeriod"/>
            </a:pPr>
            <a:r>
              <a:rPr lang="it-IT" sz="1200" b="1" dirty="0" err="1" smtClean="0"/>
              <a:t>premialità</a:t>
            </a:r>
            <a:r>
              <a:rPr lang="it-IT" sz="1200" b="1" dirty="0" smtClean="0"/>
              <a:t> volumetriche, riferite ai “Servizi ritenuti fondamentali per il conseguimento di obiettivi di funzionalità urbana”; </a:t>
            </a:r>
            <a:r>
              <a:rPr lang="it-IT" sz="1200" i="1" dirty="0" smtClean="0"/>
              <a:t>La Variante PGT attribuisce loro un indice urbanistico compensativo IT pari a 0,1 mq/</a:t>
            </a:r>
            <a:r>
              <a:rPr lang="it-IT" sz="1200" i="1" dirty="0" err="1" smtClean="0"/>
              <a:t>mq</a:t>
            </a:r>
            <a:r>
              <a:rPr lang="it-IT" sz="1200" i="1" dirty="0" smtClean="0"/>
              <a:t>. Tale indice dà diritto a disporre di una potenzialità edificatoria che non può essere utilizzata in loco, ma può essere trasferita all’interno del TUC. L'incremento della capacità edificatoria derivante dall’attribuzione dell’indice compensativo potrà avvenire esclusivamente a seguito della cessione gratuita al Comune delle aree stesse.</a:t>
            </a:r>
          </a:p>
          <a:p>
            <a:pPr marL="228600" lvl="0" indent="-228600" algn="just"/>
            <a:endParaRPr lang="it-IT" sz="1200" b="1" i="1" dirty="0" smtClean="0"/>
          </a:p>
          <a:p>
            <a:pPr marL="228600" lvl="0" indent="-228600" algn="just">
              <a:buFont typeface="+mj-lt"/>
              <a:buAutoNum type="arabicPeriod" startAt="2"/>
            </a:pPr>
            <a:r>
              <a:rPr lang="it-IT" sz="1200" b="1" dirty="0" err="1" smtClean="0"/>
              <a:t>premialità</a:t>
            </a:r>
            <a:r>
              <a:rPr lang="it-IT" sz="1200" b="1" dirty="0" smtClean="0"/>
              <a:t> volumetriche riferite agli “Ambiti a Verde Ecologico di mitigazione e compensazione territoriale”; </a:t>
            </a:r>
            <a:r>
              <a:rPr lang="it-IT" sz="1200" i="1" dirty="0" smtClean="0"/>
              <a:t>A tali ambiti viene attribuito un indice urbanistico IT (compensativo ai sensi dell’art. 11.3 della LR 12/2005 e </a:t>
            </a:r>
            <a:r>
              <a:rPr lang="it-IT" sz="1200" i="1" dirty="0" err="1" smtClean="0"/>
              <a:t>s.m.i</a:t>
            </a:r>
            <a:r>
              <a:rPr lang="it-IT" sz="1200" i="1" dirty="0" smtClean="0"/>
              <a:t>) pari a 0,1 mq/</a:t>
            </a:r>
            <a:r>
              <a:rPr lang="it-IT" sz="1200" i="1" dirty="0" err="1" smtClean="0"/>
              <a:t>mq</a:t>
            </a:r>
            <a:r>
              <a:rPr lang="it-IT" sz="1200" i="1" dirty="0" smtClean="0"/>
              <a:t>. Tale indice dà diritto a disporre di una potenzialità edificatoria che non può essere utilizzata in loco, ma esclusivamente all’interno degli ambiti di concentrazione volumetrica degli AT e/o dei PAC/PAR e/o del TUC </a:t>
            </a:r>
          </a:p>
          <a:p>
            <a:pPr marL="228600" lvl="0" indent="-228600" algn="just"/>
            <a:endParaRPr lang="it-IT" sz="1200" b="1" i="1" dirty="0" smtClean="0"/>
          </a:p>
          <a:p>
            <a:pPr marL="228600" lvl="0" indent="-228600" algn="just">
              <a:buFont typeface="+mj-lt"/>
              <a:buAutoNum type="arabicPeriod" startAt="3"/>
            </a:pPr>
            <a:r>
              <a:rPr lang="it-IT" sz="1200" b="1" dirty="0" err="1" smtClean="0"/>
              <a:t>premialità</a:t>
            </a:r>
            <a:r>
              <a:rPr lang="it-IT" sz="1200" b="1" dirty="0" smtClean="0"/>
              <a:t> volumetriche, riferite agli “Ambiti a Verde Privato”; </a:t>
            </a:r>
            <a:r>
              <a:rPr lang="it-IT" sz="1200" i="1" dirty="0" smtClean="0"/>
              <a:t>A queste aree è attribuito un indice IT pari a 0,1 mq/</a:t>
            </a:r>
            <a:r>
              <a:rPr lang="it-IT" sz="1200" i="1" dirty="0" err="1" smtClean="0"/>
              <a:t>mq</a:t>
            </a:r>
            <a:r>
              <a:rPr lang="it-IT" sz="1200" i="1" dirty="0" smtClean="0"/>
              <a:t> ma non è concessa l’edificazione diretta sulle stesse. Tale indice dà diritto a disporre di una potenzialità edificatoria che non può essere utilizzata in loco, ma può essere commercializzata a titolo oneroso e/o trasferita nei lotti ricadenti all’interno delle aree residenziali di completamento </a:t>
            </a:r>
          </a:p>
          <a:p>
            <a:pPr marL="228600" lvl="0" indent="-228600" algn="just"/>
            <a:endParaRPr lang="it-IT" sz="1200" b="1" i="1" dirty="0" smtClean="0"/>
          </a:p>
          <a:p>
            <a:pPr marL="228600" lvl="0" indent="-228600" algn="just">
              <a:buFont typeface="+mj-lt"/>
              <a:buAutoNum type="arabicPeriod" startAt="4"/>
            </a:pPr>
            <a:r>
              <a:rPr lang="it-IT" sz="1200" b="1" dirty="0" smtClean="0"/>
              <a:t>premialità volumetriche riferite al patrimonio edilizio consolidato esistente e/o dismesso-abbandonato; </a:t>
            </a:r>
            <a:r>
              <a:rPr lang="it-IT" sz="1200" i="1" dirty="0" smtClean="0"/>
              <a:t>Sono concessi, all'interno del TUC, incrementi volumetrici nel limite massimo del 15% rispetto alla SL massima prevista dal PGT per interventi che dimostrino il raggiungimento di almeno </a:t>
            </a:r>
            <a:r>
              <a:rPr lang="it-IT" sz="1200" i="1" dirty="0" err="1" smtClean="0"/>
              <a:t>n°</a:t>
            </a:r>
            <a:r>
              <a:rPr lang="it-IT" sz="1200" i="1" dirty="0" smtClean="0"/>
              <a:t> 3 di specifiche voci</a:t>
            </a:r>
          </a:p>
          <a:p>
            <a:pPr marL="228600" lvl="0" indent="-228600" algn="just">
              <a:buFont typeface="+mj-lt"/>
              <a:buAutoNum type="arabicPeriod" startAt="4"/>
            </a:pPr>
            <a:endParaRPr lang="it-IT" sz="1200" b="1" i="1" dirty="0" smtClean="0"/>
          </a:p>
          <a:p>
            <a:pPr marL="228600" indent="-228600" algn="just">
              <a:buFont typeface="+mj-lt"/>
              <a:buAutoNum type="arabicPeriod" startAt="4"/>
            </a:pPr>
            <a:r>
              <a:rPr lang="it-IT" sz="1200" b="1" dirty="0" smtClean="0"/>
              <a:t>aumento volumetrico pari al 15% in più rispetto alla SL prevista </a:t>
            </a:r>
            <a:r>
              <a:rPr lang="it-IT" sz="1200" dirty="0" smtClean="0"/>
              <a:t>al fine di destinare i potenziali introiti (obbligo di monetizzazione totale degli oneri aggiunti al costo di costruzione) a specifici interventi (da determinare in sede di convenzionamento) di qualificazione dell'arredo urbano del TUC e/o realizzazione di </a:t>
            </a:r>
            <a:r>
              <a:rPr lang="it-IT" sz="1200" dirty="0" err="1" smtClean="0"/>
              <a:t>Hub</a:t>
            </a:r>
            <a:r>
              <a:rPr lang="it-IT" sz="1200" dirty="0" smtClean="0"/>
              <a:t> della Mobilità Sostenibile e/o azioni relative ai Servizi Ecosistemici di cui alle NTA del Piano dei Servizi. </a:t>
            </a:r>
            <a:r>
              <a:rPr lang="it-IT" sz="1200" b="1" i="1" dirty="0" smtClean="0"/>
              <a:t>(possibilità prevista solo per AT, PAC e PAR)</a:t>
            </a:r>
          </a:p>
          <a:p>
            <a:pPr marL="228600" indent="-228600" algn="just">
              <a:buFont typeface="+mj-lt"/>
              <a:buAutoNum type="arabicPeriod" startAt="4"/>
            </a:pPr>
            <a:endParaRPr lang="it-IT" sz="1200" b="1" i="1" dirty="0" smtClean="0"/>
          </a:p>
          <a:p>
            <a:pPr marL="228600" indent="-228600" algn="just">
              <a:buFont typeface="+mj-lt"/>
              <a:buAutoNum type="arabicPeriod" startAt="4"/>
            </a:pPr>
            <a:r>
              <a:rPr lang="it-IT" sz="1200" b="1" dirty="0" smtClean="0"/>
              <a:t>Fino ad una superficie di vendita massima di 150 mq</a:t>
            </a:r>
            <a:r>
              <a:rPr lang="it-IT" sz="1200" dirty="0" smtClean="0"/>
              <a:t>, gli esercizi di vicinato sono esclusi dal calcolo della SL, se individuati in uno specifico atto di vincolo di destinazione funzionale da trascriversi nei pubblici registri, non concorrono al computo della quantità di superficie lorda edificabile di progetto, non determinano fabbisogno delle dotazioni di spazi pubblici </a:t>
            </a:r>
            <a:r>
              <a:rPr lang="it-IT" sz="1200" b="1" i="1" dirty="0" smtClean="0"/>
              <a:t>(possibilità prevista solo per AT, PAC e PAR)</a:t>
            </a:r>
          </a:p>
          <a:p>
            <a:pPr marL="228600" lvl="0" indent="-228600" algn="just"/>
            <a:endParaRPr lang="it-IT" sz="12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29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RELAZIONI TRA COMPONENTI VARIANTE PGT e STRUMENTI URBANISTICI</a:t>
            </a:r>
            <a:endParaRPr lang="it-IT" sz="1600" b="1" dirty="0">
              <a:solidFill>
                <a:schemeClr val="bg1"/>
              </a:solidFill>
              <a:latin typeface="Swis721 BT" panose="020B0504020202020204" pitchFamily="34" charset="0"/>
              <a:cs typeface="Arial" pitchFamily="34" charset="0"/>
            </a:endParaRP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pic>
        <p:nvPicPr>
          <p:cNvPr id="9" name="Immagine 8"/>
          <p:cNvPicPr/>
          <p:nvPr/>
        </p:nvPicPr>
        <p:blipFill>
          <a:blip r:embed="rId2" cstate="print">
            <a:extLst>
              <a:ext uri="{28A0092B-C50C-407E-A947-70E740481C1C}">
                <a14:useLocalDpi xmlns:a14="http://schemas.microsoft.com/office/drawing/2010/main" val="0"/>
              </a:ext>
            </a:extLst>
          </a:blip>
          <a:srcRect l="2211" t="2058" r="1475" b="1887"/>
          <a:stretch>
            <a:fillRect/>
          </a:stretch>
        </p:blipFill>
        <p:spPr bwMode="auto">
          <a:xfrm>
            <a:off x="2051720" y="504549"/>
            <a:ext cx="5145460" cy="580477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SISTEMA DEI SERVIZI</a:t>
            </a:r>
          </a:p>
        </p:txBody>
      </p:sp>
      <p:sp>
        <p:nvSpPr>
          <p:cNvPr id="14" name="Rettangolo 13"/>
          <p:cNvSpPr/>
          <p:nvPr/>
        </p:nvSpPr>
        <p:spPr>
          <a:xfrm>
            <a:off x="0" y="928670"/>
            <a:ext cx="9144000" cy="5093702"/>
          </a:xfrm>
          <a:prstGeom prst="rect">
            <a:avLst/>
          </a:prstGeom>
        </p:spPr>
        <p:txBody>
          <a:bodyPr wrap="square">
            <a:spAutoFit/>
          </a:bodyPr>
          <a:lstStyle/>
          <a:p>
            <a:pPr marL="0" lvl="1" algn="just"/>
            <a:r>
              <a:rPr lang="it-IT" sz="1200" b="1" dirty="0" smtClean="0"/>
              <a:t>Dotazione minima di aree a servizi da garantire per interventi esterni agli ambiti AT/PAC/PAR individuati dalla Variante PGT</a:t>
            </a:r>
          </a:p>
          <a:p>
            <a:pPr algn="just"/>
            <a:r>
              <a:rPr lang="it-IT" sz="1200" dirty="0" smtClean="0"/>
              <a:t>In caso di interventi di nuova costruzione e di ristrutturazione edilizia con demolizione e ricostruzione, dovrà essere assicurata la seguente dotazione minima di aree a servizi:</a:t>
            </a:r>
          </a:p>
          <a:p>
            <a:pPr marL="216000" lvl="0" indent="-228600" algn="just">
              <a:spcAft>
                <a:spcPts val="600"/>
              </a:spcAft>
              <a:buFont typeface="+mj-lt"/>
              <a:buAutoNum type="alphaUcPeriod"/>
            </a:pPr>
            <a:r>
              <a:rPr lang="it-IT" sz="1200" dirty="0" smtClean="0"/>
              <a:t>Aree per servizi commisurate alla SL con destinazione "Residenza - GF1": 1 posto auto (12,5 mq) / ogni nuova unità;</a:t>
            </a:r>
          </a:p>
          <a:p>
            <a:pPr marL="216000" lvl="0" indent="-228600" algn="just">
              <a:spcAft>
                <a:spcPts val="600"/>
              </a:spcAft>
              <a:buFont typeface="+mj-lt"/>
              <a:buAutoNum type="alphaUcPeriod"/>
            </a:pPr>
            <a:r>
              <a:rPr lang="it-IT" sz="1200" dirty="0" smtClean="0"/>
              <a:t>Aree per servizi commisurate alla SL con destinazione "Settore Secondario - GF2": 1 posto auto (12,5 mq) / 100 mq di SL;</a:t>
            </a:r>
          </a:p>
          <a:p>
            <a:pPr marL="216000" lvl="0" indent="-228600" algn="just">
              <a:spcAft>
                <a:spcPts val="600"/>
              </a:spcAft>
              <a:buFont typeface="+mj-lt"/>
              <a:buAutoNum type="alphaUcPeriod"/>
            </a:pPr>
            <a:r>
              <a:rPr lang="it-IT" sz="1200" dirty="0" smtClean="0"/>
              <a:t>Aree per servizi commisurate alla SL con destinazione “Settore Terziario – GF3”, “Esercizi per la somministrazione di alimenti e bevande – GF4”, “Commercio al dettaglio – GF5” (esclusi gli esercizi di vicinato), “Altre attività terziarie – GF6”, Attività quaternarie – GF9”: 1 posto auto (12,5 mq) / 25 mq di SL;</a:t>
            </a:r>
          </a:p>
          <a:p>
            <a:pPr marL="0" lvl="1" algn="just"/>
            <a:endParaRPr lang="it-IT" sz="1200" dirty="0" smtClean="0"/>
          </a:p>
          <a:p>
            <a:pPr marL="0" lvl="1" algn="just"/>
            <a:endParaRPr lang="it-IT" sz="1200" dirty="0" smtClean="0"/>
          </a:p>
          <a:p>
            <a:pPr marL="0" lvl="1" algn="just"/>
            <a:r>
              <a:rPr lang="it-IT" sz="1200" b="1" dirty="0" smtClean="0"/>
              <a:t>Aree per attrezzature pubbliche di cui agli AT del Documento di Piano e ai PAC/PAR del </a:t>
            </a:r>
            <a:r>
              <a:rPr lang="it-IT" sz="1200" b="1" dirty="0" err="1" smtClean="0"/>
              <a:t>PdR</a:t>
            </a:r>
            <a:endParaRPr lang="it-IT" sz="1200" b="1" dirty="0" smtClean="0"/>
          </a:p>
          <a:p>
            <a:pPr algn="just"/>
            <a:r>
              <a:rPr lang="it-IT" sz="1200" dirty="0" smtClean="0"/>
              <a:t>Salvo specifiche prescrizioni e quantità individuate all’interno delle relative schede del </a:t>
            </a:r>
            <a:r>
              <a:rPr lang="it-IT" sz="1200" dirty="0" err="1" smtClean="0"/>
              <a:t>DdP</a:t>
            </a:r>
            <a:r>
              <a:rPr lang="it-IT" sz="1200" dirty="0" smtClean="0"/>
              <a:t> e </a:t>
            </a:r>
            <a:r>
              <a:rPr lang="it-IT" sz="1200" dirty="0" err="1" smtClean="0"/>
              <a:t>PdR</a:t>
            </a:r>
            <a:r>
              <a:rPr lang="it-IT" sz="1200" dirty="0" smtClean="0"/>
              <a:t> cui si rimanda, sono stabilite le seguenti dotazioni minime di aree per servizi:</a:t>
            </a:r>
          </a:p>
          <a:p>
            <a:pPr marL="228600" lvl="0" indent="-228600" algn="just">
              <a:spcAft>
                <a:spcPts val="600"/>
              </a:spcAft>
              <a:buFont typeface="+mj-lt"/>
              <a:buAutoNum type="alphaUcPeriod"/>
            </a:pPr>
            <a:r>
              <a:rPr lang="it-IT" sz="1200" dirty="0" smtClean="0"/>
              <a:t>per la destinazione “Residenza – GF1”: 18 mq per abitante teorico indicata all’art 9 comma 3 della </a:t>
            </a:r>
            <a:r>
              <a:rPr lang="it-IT" sz="1200" dirty="0" err="1" smtClean="0"/>
              <a:t>Lr</a:t>
            </a:r>
            <a:r>
              <a:rPr lang="it-IT" sz="1200" dirty="0" smtClean="0"/>
              <a:t> 12/05, considerando come parametro di calcolo 150 </a:t>
            </a:r>
            <a:r>
              <a:rPr lang="it-IT" sz="1200" dirty="0" err="1" smtClean="0"/>
              <a:t>mc</a:t>
            </a:r>
            <a:r>
              <a:rPr lang="it-IT" sz="1200" dirty="0" smtClean="0"/>
              <a:t> di Volume/abitante o 50 mq di SL/abitante;</a:t>
            </a:r>
          </a:p>
          <a:p>
            <a:pPr marL="228600" lvl="0" indent="-228600" algn="just">
              <a:spcAft>
                <a:spcPts val="600"/>
              </a:spcAft>
              <a:buFont typeface="+mj-lt"/>
              <a:buAutoNum type="alphaUcPeriod"/>
            </a:pPr>
            <a:r>
              <a:rPr lang="it-IT" sz="1200" dirty="0" smtClean="0"/>
              <a:t>per la destinazione “Settore Secondario – GF2”: minimo 20% della SL ammessa; </a:t>
            </a:r>
          </a:p>
          <a:p>
            <a:pPr marL="228600" lvl="0" indent="-228600" algn="just">
              <a:spcAft>
                <a:spcPts val="600"/>
              </a:spcAft>
              <a:buFont typeface="+mj-lt"/>
              <a:buAutoNum type="alphaUcPeriod"/>
            </a:pPr>
            <a:r>
              <a:rPr lang="it-IT" sz="1200" dirty="0" smtClean="0"/>
              <a:t>per la destinazione “Settore Terziario – GF3”, “Esercizi per la somministrazione di alimenti e bevande – GF4”, “Commercio al dettaglio – GF5” (esclusi gli esercizi di vicinato), “Altre attività terziarie – GF6”, Attività quaternarie – GF9”: minimo 100% della SL ammessa;</a:t>
            </a:r>
          </a:p>
          <a:p>
            <a:pPr algn="just"/>
            <a:r>
              <a:rPr lang="it-IT" sz="1200" dirty="0" smtClean="0"/>
              <a:t> </a:t>
            </a:r>
          </a:p>
          <a:p>
            <a:pPr algn="just"/>
            <a:r>
              <a:rPr lang="it-IT" sz="1200" dirty="0" smtClean="0"/>
              <a:t>Rispetto ai suddetti parametri, almeno la metà della dotazione deve essere destinata a parcheggio pubblico o di uso pubblico in loco.</a:t>
            </a:r>
          </a:p>
          <a:p>
            <a:pPr algn="just"/>
            <a:r>
              <a:rPr lang="it-IT" sz="1200" dirty="0" smtClean="0"/>
              <a:t> </a:t>
            </a:r>
          </a:p>
          <a:p>
            <a:pPr algn="just"/>
            <a:r>
              <a:rPr lang="it-IT" sz="1200" dirty="0" smtClean="0"/>
              <a:t>Salvo quanto espressamente indicato all’interno delle schede AT/PAC/PAR come cessione obbligatoria in loco, è ammessa la monetizzazione. La % di monetizzazione è da stabilirsi in sede di attuazione del piano attuativo.</a:t>
            </a:r>
          </a:p>
          <a:p>
            <a:pPr lvl="1"/>
            <a:endParaRPr lang="it-IT" sz="1200" dirty="0" smtClean="0"/>
          </a:p>
          <a:p>
            <a:pPr marL="228600" lvl="0" indent="-228600" algn="just"/>
            <a:endParaRPr lang="it-IT" sz="7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sp>
        <p:nvSpPr>
          <p:cNvPr id="14" name="Rettangolo 13"/>
          <p:cNvSpPr/>
          <p:nvPr/>
        </p:nvSpPr>
        <p:spPr>
          <a:xfrm>
            <a:off x="0" y="928670"/>
            <a:ext cx="9144000" cy="4324261"/>
          </a:xfrm>
          <a:prstGeom prst="rect">
            <a:avLst/>
          </a:prstGeom>
        </p:spPr>
        <p:txBody>
          <a:bodyPr wrap="square">
            <a:spAutoFit/>
          </a:bodyPr>
          <a:lstStyle/>
          <a:p>
            <a:pPr algn="just"/>
            <a:r>
              <a:rPr lang="it-IT" sz="1200" b="1" dirty="0" smtClean="0"/>
              <a:t>La soglia regionale di riduzione del consumo di suolo è fissata:</a:t>
            </a:r>
          </a:p>
          <a:p>
            <a:pPr marL="228600" lvl="0" indent="-228600" algn="just">
              <a:spcAft>
                <a:spcPts val="1200"/>
              </a:spcAft>
              <a:buFont typeface="+mj-lt"/>
              <a:buAutoNum type="alphaUcPeriod"/>
            </a:pPr>
            <a:r>
              <a:rPr lang="it-IT" sz="1200" dirty="0" smtClean="0"/>
              <a:t>per il 2030 pari al 45% della superficie complessiva degli Ambiti di trasformazione su suolo libero a destinazione prevalentemente residenziale e vigenti al 2 dicembre 2014, ridotta al 20-25% al 2025;</a:t>
            </a:r>
          </a:p>
          <a:p>
            <a:pPr marL="228600" lvl="0" indent="-228600" algn="just">
              <a:spcAft>
                <a:spcPts val="1200"/>
              </a:spcAft>
              <a:buFont typeface="+mj-lt"/>
              <a:buAutoNum type="alphaUcPeriod"/>
            </a:pPr>
            <a:r>
              <a:rPr lang="it-IT" sz="1200" dirty="0" smtClean="0"/>
              <a:t>per il 2025, pari al 20% degli Ambiti di trasformazione su suolo libero a destinazione prevalentemente per altre funzioni urbane e vigenti al 2 dicembre 2014.</a:t>
            </a:r>
          </a:p>
          <a:p>
            <a:pPr lvl="0" algn="just"/>
            <a:endParaRPr lang="it-IT" sz="1200" dirty="0" smtClean="0"/>
          </a:p>
          <a:p>
            <a:pPr lvl="0" algn="just"/>
            <a:endParaRPr lang="it-IT" sz="1200" dirty="0" smtClean="0"/>
          </a:p>
          <a:p>
            <a:pPr algn="just"/>
            <a:r>
              <a:rPr lang="it-IT" sz="1200" b="1" dirty="0" smtClean="0"/>
              <a:t>Le soglie provinciali di riduzione del consumo di suolo sono così individuate: </a:t>
            </a:r>
          </a:p>
          <a:p>
            <a:pPr marL="228600" lvl="0" indent="-228600" algn="just">
              <a:spcAft>
                <a:spcPts val="1200"/>
              </a:spcAft>
              <a:buFont typeface="+mj-lt"/>
              <a:buAutoNum type="alphaUcPeriod"/>
            </a:pPr>
            <a:r>
              <a:rPr lang="it-IT" sz="1200" dirty="0" smtClean="0"/>
              <a:t>45% della superficie complessiva degli Ambiti di trasformazione (AT) su suolo libero a destinazione prevalentemente residenziale, vigenti al 2 dicembre 2014; </a:t>
            </a:r>
          </a:p>
          <a:p>
            <a:pPr marL="228600" lvl="0" indent="-228600" algn="just">
              <a:spcAft>
                <a:spcPts val="1200"/>
              </a:spcAft>
              <a:buFont typeface="+mj-lt"/>
              <a:buAutoNum type="alphaUcPeriod"/>
            </a:pPr>
            <a:r>
              <a:rPr lang="it-IT" sz="1200" dirty="0" smtClean="0"/>
              <a:t>40% della superficie complessiva degli Ambiti di trasformazione (AT) su suolo libero a destinazione prevalentemente per altre destinazioni urbane, vigenti al 2 dicembre 2014. </a:t>
            </a:r>
          </a:p>
          <a:p>
            <a:pPr algn="just"/>
            <a:r>
              <a:rPr lang="it-IT" sz="1200" dirty="0" smtClean="0"/>
              <a:t> </a:t>
            </a:r>
          </a:p>
          <a:p>
            <a:pPr algn="just"/>
            <a:r>
              <a:rPr lang="it-IT" sz="1200" dirty="0" smtClean="0"/>
              <a:t>L’articolazione delle soglie di riduzione tra i Comuni della Provincia di Monza e della Brianza è effettuata sulla base della partizione del territorio in n.10 unità territoriali denominate QAP (Quadri ambientali provinciali). La soglia provinciale è differentemente articolata tra i Comuni in rapporto al livello di criticità dell’indice di urbanizzazione territoriale (IUT) rilevato per il QAP di appartenenza: maggiore il livello di criticità IUT, maggiore la soglia di riduzione assegnata.</a:t>
            </a:r>
          </a:p>
          <a:p>
            <a:pPr lvl="0"/>
            <a:endParaRPr lang="it-IT" sz="1200" dirty="0" smtClean="0"/>
          </a:p>
          <a:p>
            <a:pPr lvl="1"/>
            <a:endParaRPr lang="it-IT" sz="1200" dirty="0" smtClean="0"/>
          </a:p>
          <a:p>
            <a:pPr marL="228600" lvl="0" indent="-228600" algn="just"/>
            <a:endParaRPr lang="it-IT" sz="7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sp>
        <p:nvSpPr>
          <p:cNvPr id="14" name="Rettangolo 13"/>
          <p:cNvSpPr/>
          <p:nvPr/>
        </p:nvSpPr>
        <p:spPr>
          <a:xfrm>
            <a:off x="5286380" y="857232"/>
            <a:ext cx="3571900" cy="1492716"/>
          </a:xfrm>
          <a:prstGeom prst="rect">
            <a:avLst/>
          </a:prstGeom>
        </p:spPr>
        <p:txBody>
          <a:bodyPr wrap="square">
            <a:spAutoFit/>
          </a:bodyPr>
          <a:lstStyle/>
          <a:p>
            <a:pPr algn="just"/>
            <a:r>
              <a:rPr lang="it-IT" sz="1200" dirty="0" smtClean="0"/>
              <a:t>Sono individuate n.4 soglie di riduzione, una per ciascuno dei quattro differenti livelli di criticità dell’indice di urbanizzazione territoriale dei QAP.</a:t>
            </a:r>
          </a:p>
          <a:p>
            <a:pPr algn="just"/>
            <a:endParaRPr lang="it-IT" sz="1200" b="1" dirty="0" smtClean="0"/>
          </a:p>
          <a:p>
            <a:pPr algn="just"/>
            <a:r>
              <a:rPr lang="it-IT" sz="1200" b="1" dirty="0" smtClean="0"/>
              <a:t>Il Comune di Sulbiate rientra nel livello di criticità dell'indice di urbanizzazione territoriale "Livello mediamente critico"</a:t>
            </a:r>
            <a:r>
              <a:rPr lang="it-IT" sz="1200" dirty="0" smtClean="0"/>
              <a:t> </a:t>
            </a:r>
          </a:p>
          <a:p>
            <a:pPr marL="228600" lvl="0" indent="-228600" algn="just"/>
            <a:endParaRPr lang="it-IT" sz="700" b="1" i="1" dirty="0" smtClean="0"/>
          </a:p>
        </p:txBody>
      </p:sp>
      <p:pic>
        <p:nvPicPr>
          <p:cNvPr id="9" name="Immagine 8"/>
          <p:cNvPicPr/>
          <p:nvPr/>
        </p:nvPicPr>
        <p:blipFill>
          <a:blip r:embed="rId2"/>
          <a:srcRect l="1508" t="4052" r="1377" b="2160"/>
          <a:stretch>
            <a:fillRect/>
          </a:stretch>
        </p:blipFill>
        <p:spPr bwMode="auto">
          <a:xfrm>
            <a:off x="142844" y="714356"/>
            <a:ext cx="4918710" cy="3351530"/>
          </a:xfrm>
          <a:prstGeom prst="rect">
            <a:avLst/>
          </a:prstGeom>
          <a:noFill/>
          <a:ln w="9525">
            <a:noFill/>
            <a:miter lim="800000"/>
            <a:headEnd/>
            <a:tailEnd/>
          </a:ln>
        </p:spPr>
      </p:pic>
      <p:sp>
        <p:nvSpPr>
          <p:cNvPr id="46082" name="Oval 2"/>
          <p:cNvSpPr>
            <a:spLocks noChangeArrowheads="1"/>
          </p:cNvSpPr>
          <p:nvPr/>
        </p:nvSpPr>
        <p:spPr bwMode="auto">
          <a:xfrm>
            <a:off x="3643306" y="1785926"/>
            <a:ext cx="819150" cy="819150"/>
          </a:xfrm>
          <a:prstGeom prst="ellipse">
            <a:avLst/>
          </a:prstGeom>
          <a:noFill/>
          <a:ln w="28575">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it-IT"/>
          </a:p>
        </p:txBody>
      </p:sp>
      <p:pic>
        <p:nvPicPr>
          <p:cNvPr id="15" name="Immagine 14"/>
          <p:cNvPicPr/>
          <p:nvPr/>
        </p:nvPicPr>
        <p:blipFill>
          <a:blip r:embed="rId3"/>
          <a:srcRect/>
          <a:stretch>
            <a:fillRect/>
          </a:stretch>
        </p:blipFill>
        <p:spPr bwMode="auto">
          <a:xfrm>
            <a:off x="71406" y="4786322"/>
            <a:ext cx="3757819" cy="1415135"/>
          </a:xfrm>
          <a:prstGeom prst="rect">
            <a:avLst/>
          </a:prstGeom>
          <a:noFill/>
          <a:ln w="9525">
            <a:noFill/>
            <a:miter lim="800000"/>
            <a:headEnd/>
            <a:tailEnd/>
          </a:ln>
        </p:spPr>
      </p:pic>
      <p:sp>
        <p:nvSpPr>
          <p:cNvPr id="46083" name="Rectangle 3"/>
          <p:cNvSpPr>
            <a:spLocks noChangeArrowheads="1"/>
          </p:cNvSpPr>
          <p:nvPr/>
        </p:nvSpPr>
        <p:spPr bwMode="auto">
          <a:xfrm>
            <a:off x="71406" y="5643578"/>
            <a:ext cx="3714776" cy="214314"/>
          </a:xfrm>
          <a:prstGeom prst="rect">
            <a:avLst/>
          </a:prstGeom>
          <a:no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6" name="Rettangolo 15"/>
          <p:cNvSpPr/>
          <p:nvPr/>
        </p:nvSpPr>
        <p:spPr>
          <a:xfrm>
            <a:off x="3929058" y="3571876"/>
            <a:ext cx="5072066" cy="2785378"/>
          </a:xfrm>
          <a:prstGeom prst="rect">
            <a:avLst/>
          </a:prstGeom>
        </p:spPr>
        <p:txBody>
          <a:bodyPr wrap="square">
            <a:spAutoFit/>
          </a:bodyPr>
          <a:lstStyle/>
          <a:p>
            <a:pPr algn="just"/>
            <a:r>
              <a:rPr lang="it-IT" sz="1200" dirty="0" smtClean="0"/>
              <a:t>Alle soglie di riduzione attribuite dalla Provincia al Comune in funzione del livello di criticità dell’Indice di urbanizzazione territoriale (IUT) del QAP di appartenenza, il Comune applica le </a:t>
            </a:r>
            <a:r>
              <a:rPr lang="it-IT" sz="1200" b="1" dirty="0" smtClean="0"/>
              <a:t>variabili di adattamento delle soglie </a:t>
            </a:r>
            <a:r>
              <a:rPr lang="it-IT" sz="1200" dirty="0" smtClean="0"/>
              <a:t>alle specificità locali nella misura indicata in relazione ai seguenti sistemi: </a:t>
            </a:r>
          </a:p>
          <a:p>
            <a:pPr marL="228600" lvl="0" indent="-228600" algn="just">
              <a:buFont typeface="+mj-lt"/>
              <a:buAutoNum type="alphaUcPeriod"/>
            </a:pPr>
            <a:r>
              <a:rPr lang="it-IT" sz="1200" b="1" dirty="0" smtClean="0"/>
              <a:t>sistema insediativo </a:t>
            </a:r>
          </a:p>
          <a:p>
            <a:pPr marL="228600" lvl="0" indent="-228600" algn="just">
              <a:buFont typeface="+mj-lt"/>
              <a:buAutoNum type="alphaUcPeriod"/>
            </a:pPr>
            <a:r>
              <a:rPr lang="it-IT" sz="1200" b="1" dirty="0" smtClean="0"/>
              <a:t>sistema di mobilità </a:t>
            </a:r>
          </a:p>
          <a:p>
            <a:pPr marL="228600" lvl="0" indent="-228600" algn="just">
              <a:buFont typeface="+mj-lt"/>
              <a:buAutoNum type="alphaUcPeriod"/>
            </a:pPr>
            <a:r>
              <a:rPr lang="it-IT" sz="1200" b="1" dirty="0" smtClean="0"/>
              <a:t>sistema paesaggistico ambientale. </a:t>
            </a:r>
          </a:p>
          <a:p>
            <a:pPr algn="just"/>
            <a:r>
              <a:rPr lang="it-IT" sz="1200" dirty="0" smtClean="0"/>
              <a:t> </a:t>
            </a:r>
          </a:p>
          <a:p>
            <a:pPr algn="just"/>
            <a:r>
              <a:rPr lang="it-IT" sz="1200" dirty="0" smtClean="0"/>
              <a:t>Le variabili di adattamento sono espresse in termini di punti massimi di riduzione o di maggiorazione della soglia. Il Comune sceglie a quali delle soglie (residenziale/altro) applicare le variabili di adattamento; è possibile, in alternativa, applicarle ad entrambe in quota parte. </a:t>
            </a:r>
          </a:p>
          <a:p>
            <a:pPr algn="just"/>
            <a:endParaRPr lang="it-IT" sz="1200" dirty="0" smtClean="0"/>
          </a:p>
          <a:p>
            <a:pPr algn="just"/>
            <a:r>
              <a:rPr lang="it-IT" sz="1200" dirty="0" smtClean="0"/>
              <a:t>Qui di seguito, gli stralci inerenti le specifiche di applicazione</a:t>
            </a:r>
          </a:p>
          <a:p>
            <a:pPr marL="228600" lvl="0" indent="-228600" algn="just"/>
            <a:endParaRPr lang="it-IT" sz="7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pic>
        <p:nvPicPr>
          <p:cNvPr id="16" name="Immagine 15"/>
          <p:cNvPicPr/>
          <p:nvPr/>
        </p:nvPicPr>
        <p:blipFill>
          <a:blip r:embed="rId2"/>
          <a:srcRect/>
          <a:stretch>
            <a:fillRect/>
          </a:stretch>
        </p:blipFill>
        <p:spPr bwMode="auto">
          <a:xfrm>
            <a:off x="1643042" y="857232"/>
            <a:ext cx="5862874" cy="5429288"/>
          </a:xfrm>
          <a:prstGeom prst="rect">
            <a:avLst/>
          </a:prstGeom>
          <a:noFill/>
          <a:ln w="9525">
            <a:noFill/>
            <a:miter lim="800000"/>
            <a:headEnd/>
            <a:tailEnd/>
          </a:ln>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pic>
        <p:nvPicPr>
          <p:cNvPr id="9" name="Immagine 8"/>
          <p:cNvPicPr/>
          <p:nvPr/>
        </p:nvPicPr>
        <p:blipFill>
          <a:blip r:embed="rId2"/>
          <a:srcRect/>
          <a:stretch>
            <a:fillRect/>
          </a:stretch>
        </p:blipFill>
        <p:spPr bwMode="auto">
          <a:xfrm>
            <a:off x="1571604" y="857232"/>
            <a:ext cx="6120130" cy="2253203"/>
          </a:xfrm>
          <a:prstGeom prst="rect">
            <a:avLst/>
          </a:prstGeom>
          <a:noFill/>
          <a:ln w="9525">
            <a:noFill/>
            <a:miter lim="800000"/>
            <a:headEnd/>
            <a:tailEnd/>
          </a:ln>
        </p:spPr>
      </p:pic>
      <p:pic>
        <p:nvPicPr>
          <p:cNvPr id="14" name="Immagine 13"/>
          <p:cNvPicPr/>
          <p:nvPr/>
        </p:nvPicPr>
        <p:blipFill>
          <a:blip r:embed="rId3"/>
          <a:srcRect/>
          <a:stretch>
            <a:fillRect/>
          </a:stretch>
        </p:blipFill>
        <p:spPr bwMode="auto">
          <a:xfrm>
            <a:off x="1500166" y="3357562"/>
            <a:ext cx="6120130" cy="2691015"/>
          </a:xfrm>
          <a:prstGeom prst="rect">
            <a:avLst/>
          </a:prstGeom>
          <a:noFill/>
          <a:ln w="9525">
            <a:noFill/>
            <a:miter lim="800000"/>
            <a:headEnd/>
            <a:tailEnd/>
          </a:ln>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pic>
        <p:nvPicPr>
          <p:cNvPr id="15" name="Immagine 14"/>
          <p:cNvPicPr/>
          <p:nvPr/>
        </p:nvPicPr>
        <p:blipFill>
          <a:blip r:embed="rId2"/>
          <a:srcRect/>
          <a:stretch>
            <a:fillRect/>
          </a:stretch>
        </p:blipFill>
        <p:spPr bwMode="auto">
          <a:xfrm>
            <a:off x="1643042" y="1000108"/>
            <a:ext cx="6120130" cy="2295846"/>
          </a:xfrm>
          <a:prstGeom prst="rect">
            <a:avLst/>
          </a:prstGeom>
          <a:noFill/>
          <a:ln w="9525">
            <a:noFill/>
            <a:miter lim="800000"/>
            <a:headEnd/>
            <a:tailEnd/>
          </a:ln>
        </p:spPr>
      </p:pic>
      <p:pic>
        <p:nvPicPr>
          <p:cNvPr id="16" name="Immagine 15"/>
          <p:cNvPicPr/>
          <p:nvPr/>
        </p:nvPicPr>
        <p:blipFill>
          <a:blip r:embed="rId3"/>
          <a:srcRect/>
          <a:stretch>
            <a:fillRect/>
          </a:stretch>
        </p:blipFill>
        <p:spPr bwMode="auto">
          <a:xfrm>
            <a:off x="1643042" y="3643314"/>
            <a:ext cx="6120130" cy="1358965"/>
          </a:xfrm>
          <a:prstGeom prst="rect">
            <a:avLst/>
          </a:prstGeom>
          <a:noFill/>
          <a:ln w="9525">
            <a:noFill/>
            <a:miter lim="800000"/>
            <a:headEnd/>
            <a:tailEnd/>
          </a:ln>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pic>
        <p:nvPicPr>
          <p:cNvPr id="47106" name="Picture 2"/>
          <p:cNvPicPr>
            <a:picLocks noChangeAspect="1" noChangeArrowheads="1"/>
          </p:cNvPicPr>
          <p:nvPr/>
        </p:nvPicPr>
        <p:blipFill>
          <a:blip r:embed="rId2" cstate="print"/>
          <a:srcRect/>
          <a:stretch>
            <a:fillRect/>
          </a:stretch>
        </p:blipFill>
        <p:spPr bwMode="auto">
          <a:xfrm>
            <a:off x="2285983" y="857232"/>
            <a:ext cx="4667651" cy="5572164"/>
          </a:xfrm>
          <a:prstGeom prst="rect">
            <a:avLst/>
          </a:prstGeom>
          <a:noFill/>
          <a:ln w="9525">
            <a:noFill/>
            <a:miter lim="800000"/>
            <a:headEnd/>
            <a:tailEnd/>
          </a:ln>
          <a:effectLst/>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APPLICAZIONE DELLA SOGLIA PROVINCIALE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RIDUZIONE DEL CONSUMO </a:t>
            </a:r>
            <a:r>
              <a:rPr lang="it-IT" sz="1600" b="1" dirty="0" err="1" smtClean="0">
                <a:latin typeface="Swis721 BT" panose="020B0504020202020204" pitchFamily="34" charset="0"/>
                <a:cs typeface="Arial" pitchFamily="34" charset="0"/>
              </a:rPr>
              <a:t>DI</a:t>
            </a:r>
            <a:r>
              <a:rPr lang="it-IT" sz="1600" b="1" dirty="0" smtClean="0">
                <a:latin typeface="Swis721 BT" panose="020B0504020202020204" pitchFamily="34" charset="0"/>
                <a:cs typeface="Arial" pitchFamily="34" charset="0"/>
              </a:rPr>
              <a:t> SUOLO</a:t>
            </a:r>
          </a:p>
        </p:txBody>
      </p:sp>
      <p:pic>
        <p:nvPicPr>
          <p:cNvPr id="48130" name="Picture 2"/>
          <p:cNvPicPr>
            <a:picLocks noChangeAspect="1" noChangeArrowheads="1"/>
          </p:cNvPicPr>
          <p:nvPr/>
        </p:nvPicPr>
        <p:blipFill>
          <a:blip r:embed="rId2"/>
          <a:srcRect/>
          <a:stretch>
            <a:fillRect/>
          </a:stretch>
        </p:blipFill>
        <p:spPr bwMode="auto">
          <a:xfrm>
            <a:off x="2071670" y="785794"/>
            <a:ext cx="5000659" cy="5640762"/>
          </a:xfrm>
          <a:prstGeom prst="rect">
            <a:avLst/>
          </a:prstGeom>
          <a:noFill/>
          <a:ln w="9525">
            <a:noFill/>
            <a:miter lim="800000"/>
            <a:headEnd/>
            <a:tailEnd/>
          </a:ln>
          <a:effectLst/>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AMBITI DELLA RIGENERAZIONE URBANA</a:t>
            </a:r>
          </a:p>
        </p:txBody>
      </p:sp>
      <p:pic>
        <p:nvPicPr>
          <p:cNvPr id="49154" name="Picture 2"/>
          <p:cNvPicPr>
            <a:picLocks noChangeAspect="1" noChangeArrowheads="1"/>
          </p:cNvPicPr>
          <p:nvPr/>
        </p:nvPicPr>
        <p:blipFill>
          <a:blip r:embed="rId2"/>
          <a:srcRect/>
          <a:stretch>
            <a:fillRect/>
          </a:stretch>
        </p:blipFill>
        <p:spPr bwMode="auto">
          <a:xfrm>
            <a:off x="1500166" y="928670"/>
            <a:ext cx="6139794" cy="4857759"/>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1610379" y="5643578"/>
            <a:ext cx="5819141" cy="595309"/>
          </a:xfrm>
          <a:prstGeom prst="rect">
            <a:avLst/>
          </a:prstGeom>
          <a:noFill/>
          <a:ln w="9525">
            <a:noFill/>
            <a:miter lim="800000"/>
            <a:headEnd/>
            <a:tailEnd/>
          </a:ln>
          <a:effectLst/>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AMBITI DELLA RIGENERAZIONE URBANA</a:t>
            </a:r>
          </a:p>
        </p:txBody>
      </p:sp>
      <p:pic>
        <p:nvPicPr>
          <p:cNvPr id="50178" name="Picture 2"/>
          <p:cNvPicPr>
            <a:picLocks noChangeAspect="1" noChangeArrowheads="1"/>
          </p:cNvPicPr>
          <p:nvPr/>
        </p:nvPicPr>
        <p:blipFill>
          <a:blip r:embed="rId2"/>
          <a:srcRect/>
          <a:stretch>
            <a:fillRect/>
          </a:stretch>
        </p:blipFill>
        <p:spPr bwMode="auto">
          <a:xfrm>
            <a:off x="1500166" y="850323"/>
            <a:ext cx="6143668" cy="5436197"/>
          </a:xfrm>
          <a:prstGeom prst="rect">
            <a:avLst/>
          </a:prstGeom>
          <a:noFill/>
          <a:ln w="9525">
            <a:noFill/>
            <a:miter lim="800000"/>
            <a:headEnd/>
            <a:tailEnd/>
          </a:ln>
          <a:effectLst/>
        </p:spPr>
      </p:pic>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29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COMPOSIZIONE DOCUMENTALE – VARIANTE PGT</a:t>
            </a:r>
            <a:endParaRPr lang="it-IT" sz="1600" b="1" dirty="0">
              <a:solidFill>
                <a:schemeClr val="bg1"/>
              </a:solidFill>
              <a:latin typeface="Swis721 BT" panose="020B0504020202020204" pitchFamily="34" charset="0"/>
              <a:cs typeface="Arial" pitchFamily="34" charset="0"/>
            </a:endParaRP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p:nvPr/>
        </p:nvSpPr>
        <p:spPr>
          <a:xfrm>
            <a:off x="0" y="1171077"/>
            <a:ext cx="4857752" cy="3647152"/>
          </a:xfrm>
          <a:prstGeom prst="rect">
            <a:avLst/>
          </a:prstGeom>
          <a:noFill/>
        </p:spPr>
        <p:txBody>
          <a:bodyPr wrap="square" rtlCol="0">
            <a:spAutoFit/>
          </a:bodyPr>
          <a:lstStyle/>
          <a:p>
            <a:pPr algn="ctr"/>
            <a:r>
              <a:rPr lang="it-IT" sz="1400" b="1" dirty="0" smtClean="0">
                <a:solidFill>
                  <a:srgbClr val="0070C0"/>
                </a:solidFill>
              </a:rPr>
              <a:t>DOCUMENTO </a:t>
            </a:r>
            <a:r>
              <a:rPr lang="it-IT" sz="1400" b="1" dirty="0" err="1" smtClean="0">
                <a:solidFill>
                  <a:srgbClr val="0070C0"/>
                </a:solidFill>
              </a:rPr>
              <a:t>DI</a:t>
            </a:r>
            <a:r>
              <a:rPr lang="it-IT" sz="1400" b="1" dirty="0" smtClean="0">
                <a:solidFill>
                  <a:srgbClr val="0070C0"/>
                </a:solidFill>
              </a:rPr>
              <a:t> PIANO</a:t>
            </a:r>
          </a:p>
          <a:p>
            <a:pPr lvl="0" algn="ctr"/>
            <a:r>
              <a:rPr lang="it-IT" sz="1200" dirty="0" smtClean="0"/>
              <a:t>Vol_I_Quadro Ricognitivo e Conoscitivo;</a:t>
            </a:r>
          </a:p>
          <a:p>
            <a:pPr lvl="0" algn="ctr"/>
            <a:r>
              <a:rPr lang="it-IT" sz="1200" dirty="0" smtClean="0"/>
              <a:t>Vol_II_Obiettivi Strategici di Sviluppo;</a:t>
            </a:r>
          </a:p>
          <a:p>
            <a:pPr lvl="0" algn="ctr"/>
            <a:r>
              <a:rPr lang="it-IT" sz="1200" dirty="0" smtClean="0"/>
              <a:t>Vol_III_Schede AT e Ambiti della Rigenerazione;</a:t>
            </a:r>
          </a:p>
          <a:p>
            <a:pPr lvl="0" algn="ctr"/>
            <a:r>
              <a:rPr lang="it-IT" sz="1200" dirty="0" smtClean="0"/>
              <a:t>Vol_IV_Valutazione di sostenibilità dei carichi urbanistici sulla rete mobilità</a:t>
            </a:r>
          </a:p>
          <a:p>
            <a:pPr lvl="0" algn="ctr"/>
            <a:r>
              <a:rPr lang="it-IT" sz="1200" dirty="0" smtClean="0"/>
              <a:t>Tavola DP01_Stato di attuazione PGT2008;</a:t>
            </a:r>
          </a:p>
          <a:p>
            <a:pPr lvl="0" algn="ctr"/>
            <a:r>
              <a:rPr lang="it-IT" sz="1200" dirty="0" smtClean="0"/>
              <a:t>Tavola DP02_Istanze Preliminari;</a:t>
            </a:r>
          </a:p>
          <a:p>
            <a:pPr lvl="0" algn="ctr"/>
            <a:r>
              <a:rPr lang="it-IT" sz="1200" dirty="0" smtClean="0"/>
              <a:t>Tavola DP03_Previsioni di Piano;</a:t>
            </a:r>
          </a:p>
          <a:p>
            <a:pPr lvl="0" algn="ctr"/>
            <a:r>
              <a:rPr lang="it-IT" sz="1200" dirty="0" smtClean="0"/>
              <a:t>Tavola PGT01_Carta del Consumo di Suolo;</a:t>
            </a:r>
          </a:p>
          <a:p>
            <a:pPr lvl="0" algn="ctr"/>
            <a:r>
              <a:rPr lang="it-IT" sz="1200" dirty="0" smtClean="0"/>
              <a:t>Tavola PGT02_Carta della qualità dei suoli liberi</a:t>
            </a:r>
            <a:endParaRPr lang="it-IT" sz="1100" dirty="0" smtClean="0"/>
          </a:p>
          <a:p>
            <a:pPr algn="ctr"/>
            <a:r>
              <a:rPr lang="it-IT" sz="1100" dirty="0" smtClean="0"/>
              <a:t> </a:t>
            </a:r>
          </a:p>
          <a:p>
            <a:pPr algn="ctr"/>
            <a:r>
              <a:rPr lang="it-IT" sz="1400" b="1" dirty="0" smtClean="0">
                <a:solidFill>
                  <a:srgbClr val="C00000"/>
                </a:solidFill>
              </a:rPr>
              <a:t>PIANO DEI SERVIZI</a:t>
            </a:r>
          </a:p>
          <a:p>
            <a:pPr lvl="0" algn="ctr"/>
            <a:r>
              <a:rPr lang="it-IT" sz="1200" dirty="0" smtClean="0"/>
              <a:t>Vol_I_Relazione Illustrativa (e Censimento dei Servizi Esistenti);</a:t>
            </a:r>
          </a:p>
          <a:p>
            <a:pPr lvl="0" algn="ctr"/>
            <a:r>
              <a:rPr lang="it-IT" sz="1200" dirty="0" smtClean="0"/>
              <a:t>Vol_II_NTA;</a:t>
            </a:r>
          </a:p>
          <a:p>
            <a:pPr lvl="0" algn="ctr"/>
            <a:r>
              <a:rPr lang="it-IT" sz="1200" dirty="0" smtClean="0"/>
              <a:t>Vol_III_REC (Rete Ecologica Comunale);</a:t>
            </a:r>
          </a:p>
          <a:p>
            <a:pPr lvl="0" algn="ctr"/>
            <a:r>
              <a:rPr lang="it-IT" sz="1200" dirty="0" smtClean="0"/>
              <a:t>Vol_IV_Mobilità;</a:t>
            </a:r>
          </a:p>
          <a:p>
            <a:pPr lvl="0" algn="ctr"/>
            <a:r>
              <a:rPr lang="it-IT" sz="1200" dirty="0" smtClean="0"/>
              <a:t>Tavola PS01_Servizi Esistenti;</a:t>
            </a:r>
          </a:p>
          <a:p>
            <a:pPr lvl="0" algn="ctr"/>
            <a:r>
              <a:rPr lang="it-IT" sz="1200" dirty="0" smtClean="0"/>
              <a:t>Tavola PS02_Servizi Progetto;</a:t>
            </a:r>
          </a:p>
          <a:p>
            <a:pPr lvl="0" algn="ctr"/>
            <a:r>
              <a:rPr lang="it-IT" sz="1200" dirty="0" smtClean="0"/>
              <a:t>Tavola PS03_REC (Rete Ecologica Comunale);</a:t>
            </a:r>
          </a:p>
        </p:txBody>
      </p:sp>
      <p:sp>
        <p:nvSpPr>
          <p:cNvPr id="14" name="CasellaDiTesto 13"/>
          <p:cNvSpPr txBox="1"/>
          <p:nvPr/>
        </p:nvSpPr>
        <p:spPr>
          <a:xfrm>
            <a:off x="4929190" y="1171077"/>
            <a:ext cx="4214810" cy="3262432"/>
          </a:xfrm>
          <a:prstGeom prst="rect">
            <a:avLst/>
          </a:prstGeom>
          <a:noFill/>
        </p:spPr>
        <p:txBody>
          <a:bodyPr wrap="square" rtlCol="0">
            <a:spAutoFit/>
          </a:bodyPr>
          <a:lstStyle/>
          <a:p>
            <a:pPr algn="ctr"/>
            <a:r>
              <a:rPr lang="it-IT" sz="1100" dirty="0" smtClean="0"/>
              <a:t> </a:t>
            </a:r>
          </a:p>
          <a:p>
            <a:pPr algn="ctr"/>
            <a:r>
              <a:rPr lang="it-IT" sz="1400" b="1" dirty="0" smtClean="0">
                <a:solidFill>
                  <a:schemeClr val="accent6">
                    <a:lumMod val="75000"/>
                  </a:schemeClr>
                </a:solidFill>
              </a:rPr>
              <a:t>PIANO DELLE REGOLE</a:t>
            </a:r>
            <a:endParaRPr lang="it-IT" sz="1100" b="1" dirty="0" smtClean="0">
              <a:solidFill>
                <a:schemeClr val="accent6">
                  <a:lumMod val="75000"/>
                </a:schemeClr>
              </a:solidFill>
            </a:endParaRPr>
          </a:p>
          <a:p>
            <a:pPr lvl="0" algn="ctr"/>
            <a:r>
              <a:rPr lang="it-IT" sz="1200" dirty="0" smtClean="0"/>
              <a:t>NTA;</a:t>
            </a:r>
          </a:p>
          <a:p>
            <a:pPr lvl="0" algn="ctr"/>
            <a:r>
              <a:rPr lang="it-IT" sz="1200" dirty="0" smtClean="0"/>
              <a:t>Tavola PR01_Azzonamento_1:5000;</a:t>
            </a:r>
          </a:p>
          <a:p>
            <a:pPr lvl="0" algn="ctr"/>
            <a:r>
              <a:rPr lang="it-IT" sz="1200" dirty="0" smtClean="0"/>
              <a:t>Tavola PR01_Azzonamento_1:2000;</a:t>
            </a:r>
          </a:p>
          <a:p>
            <a:pPr lvl="0" algn="ctr"/>
            <a:r>
              <a:rPr lang="it-IT" sz="1200" dirty="0" smtClean="0"/>
              <a:t>Tavola PR02_Vincoli e Tutele di Piano;</a:t>
            </a:r>
          </a:p>
          <a:p>
            <a:pPr lvl="0" algn="ctr"/>
            <a:r>
              <a:rPr lang="it-IT" sz="1200" dirty="0" smtClean="0"/>
              <a:t>Tavola PR03_Interventi ammessi nel NAF;</a:t>
            </a:r>
          </a:p>
          <a:p>
            <a:pPr lvl="0" algn="ctr"/>
            <a:r>
              <a:rPr lang="it-IT" sz="1200" dirty="0" smtClean="0"/>
              <a:t>Tavola PR04_Classi di Sensibilità Paesaggistica;</a:t>
            </a:r>
          </a:p>
          <a:p>
            <a:pPr algn="ctr"/>
            <a:r>
              <a:rPr lang="it-IT" sz="1100" dirty="0" smtClean="0"/>
              <a:t> </a:t>
            </a:r>
          </a:p>
          <a:p>
            <a:pPr algn="ctr"/>
            <a:r>
              <a:rPr lang="it-IT" sz="1400" b="1" dirty="0" smtClean="0"/>
              <a:t>PUGSS</a:t>
            </a:r>
          </a:p>
          <a:p>
            <a:pPr lvl="0" algn="ctr"/>
            <a:r>
              <a:rPr lang="it-IT" sz="1200" dirty="0" smtClean="0"/>
              <a:t>Relazione generale;</a:t>
            </a:r>
          </a:p>
          <a:p>
            <a:pPr lvl="0" algn="ctr"/>
            <a:r>
              <a:rPr lang="it-IT" sz="1200" dirty="0" smtClean="0"/>
              <a:t>Reg. comunale per la manomissione del suolo pubblico;</a:t>
            </a:r>
          </a:p>
          <a:p>
            <a:pPr lvl="0" algn="ctr"/>
            <a:r>
              <a:rPr lang="it-IT" sz="1200" dirty="0" smtClean="0"/>
              <a:t>Tav01_Rete Acquedotto;</a:t>
            </a:r>
          </a:p>
          <a:p>
            <a:pPr lvl="0" algn="ctr"/>
            <a:r>
              <a:rPr lang="it-IT" sz="1200" dirty="0" smtClean="0"/>
              <a:t>Tav02_Rete Fognatura;</a:t>
            </a:r>
          </a:p>
          <a:p>
            <a:pPr lvl="0" algn="ctr"/>
            <a:r>
              <a:rPr lang="it-IT" sz="1200" dirty="0" smtClean="0"/>
              <a:t>Tav03_Rete Elettrica;</a:t>
            </a:r>
          </a:p>
          <a:p>
            <a:pPr lvl="0" algn="ctr"/>
            <a:r>
              <a:rPr lang="it-IT" sz="1200" dirty="0" smtClean="0"/>
              <a:t>Tav04_Rete Gas;</a:t>
            </a:r>
          </a:p>
          <a:p>
            <a:pPr lvl="0" algn="ctr"/>
            <a:r>
              <a:rPr lang="it-IT" sz="1200" dirty="0" smtClean="0"/>
              <a:t>Tav05_Rete Telecomunicazioni;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DIMESIONAMENTO DELLA VARIANTE PGT</a:t>
            </a:r>
          </a:p>
        </p:txBody>
      </p:sp>
      <p:graphicFrame>
        <p:nvGraphicFramePr>
          <p:cNvPr id="9" name="Tabella 8"/>
          <p:cNvGraphicFramePr>
            <a:graphicFrameLocks noGrp="1"/>
          </p:cNvGraphicFramePr>
          <p:nvPr/>
        </p:nvGraphicFramePr>
        <p:xfrm>
          <a:off x="214282" y="857232"/>
          <a:ext cx="8786873" cy="2171712"/>
        </p:xfrm>
        <a:graphic>
          <a:graphicData uri="http://schemas.openxmlformats.org/drawingml/2006/table">
            <a:tbl>
              <a:tblPr/>
              <a:tblGrid>
                <a:gridCol w="2456810"/>
                <a:gridCol w="2189689"/>
                <a:gridCol w="2275800"/>
                <a:gridCol w="1864574"/>
              </a:tblGrid>
              <a:tr h="250825">
                <a:tc gridSpan="4">
                  <a:txBody>
                    <a:bodyPr/>
                    <a:lstStyle/>
                    <a:p>
                      <a:pPr marL="432435" indent="-180340" algn="ctr">
                        <a:spcAft>
                          <a:spcPts val="0"/>
                        </a:spcAft>
                      </a:pPr>
                      <a:r>
                        <a:rPr lang="it-IT" sz="1200" b="1" dirty="0">
                          <a:solidFill>
                            <a:schemeClr val="bg1"/>
                          </a:solidFill>
                          <a:latin typeface="Swis721 Lt BT"/>
                          <a:ea typeface="Times New Roman"/>
                          <a:cs typeface="Calibri"/>
                        </a:rPr>
                        <a:t>∆ riferito tra </a:t>
                      </a:r>
                      <a:r>
                        <a:rPr lang="it-IT" sz="1200" b="1" dirty="0" err="1">
                          <a:solidFill>
                            <a:schemeClr val="bg1"/>
                          </a:solidFill>
                          <a:latin typeface="Swis721 Lt BT"/>
                          <a:ea typeface="Times New Roman"/>
                          <a:cs typeface="Calibri"/>
                        </a:rPr>
                        <a:t>Previsioni_VARIANTE</a:t>
                      </a:r>
                      <a:r>
                        <a:rPr lang="it-IT" sz="1200" b="1" dirty="0">
                          <a:solidFill>
                            <a:schemeClr val="bg1"/>
                          </a:solidFill>
                          <a:latin typeface="Swis721 Lt BT"/>
                          <a:ea typeface="Times New Roman"/>
                          <a:cs typeface="Calibri"/>
                        </a:rPr>
                        <a:t> PGT e </a:t>
                      </a:r>
                      <a:r>
                        <a:rPr lang="it-IT" sz="1200" b="1" dirty="0" err="1">
                          <a:solidFill>
                            <a:schemeClr val="bg1"/>
                          </a:solidFill>
                          <a:latin typeface="Swis721 Lt BT"/>
                          <a:ea typeface="Times New Roman"/>
                          <a:cs typeface="Calibri"/>
                        </a:rPr>
                        <a:t>Residui_PGT</a:t>
                      </a:r>
                      <a:r>
                        <a:rPr lang="it-IT" sz="1200" b="1" dirty="0">
                          <a:solidFill>
                            <a:schemeClr val="bg1"/>
                          </a:solidFill>
                          <a:latin typeface="Swis721 Lt BT"/>
                          <a:ea typeface="Times New Roman"/>
                          <a:cs typeface="Calibri"/>
                        </a:rPr>
                        <a:t> previgente</a:t>
                      </a:r>
                      <a:endParaRPr lang="it-IT" sz="1100" dirty="0">
                        <a:solidFill>
                          <a:schemeClr val="bg1"/>
                        </a:solidFill>
                        <a:latin typeface="Calibri"/>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0">
                <a:tc>
                  <a:txBody>
                    <a:bodyPr/>
                    <a:lstStyle/>
                    <a:p>
                      <a:pPr indent="-180340" algn="ctr">
                        <a:spcAft>
                          <a:spcPts val="0"/>
                        </a:spcAft>
                      </a:pPr>
                      <a:r>
                        <a:rPr lang="it-IT" sz="1200" b="1">
                          <a:latin typeface="Swis721 Lt BT"/>
                          <a:ea typeface="Times New Roman"/>
                          <a:cs typeface="ISOCPEUR"/>
                        </a:rPr>
                        <a:t>Ambito</a:t>
                      </a:r>
                      <a:endParaRPr lang="it-IT" sz="1200">
                        <a:latin typeface="Swis721 Lt BT"/>
                        <a:ea typeface="Calibri"/>
                        <a:cs typeface="ISOCPEUR"/>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D9D9"/>
                    </a:solidFill>
                  </a:tcPr>
                </a:tc>
                <a:tc>
                  <a:txBody>
                    <a:bodyPr/>
                    <a:lstStyle/>
                    <a:p>
                      <a:pPr indent="-635" algn="ctr">
                        <a:spcAft>
                          <a:spcPts val="0"/>
                        </a:spcAft>
                      </a:pPr>
                      <a:r>
                        <a:rPr lang="it-IT" sz="1200" b="1">
                          <a:latin typeface="Swis721 Lt BT"/>
                          <a:ea typeface="Times New Roman"/>
                          <a:cs typeface="ISOCPEUR"/>
                        </a:rPr>
                        <a:t>ST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D9D9"/>
                    </a:solidFill>
                  </a:tcPr>
                </a:tc>
                <a:tc>
                  <a:txBody>
                    <a:bodyPr/>
                    <a:lstStyle/>
                    <a:p>
                      <a:pPr indent="-635" algn="ctr">
                        <a:spcAft>
                          <a:spcPts val="0"/>
                        </a:spcAft>
                      </a:pPr>
                      <a:r>
                        <a:rPr lang="it-IT" sz="1200" b="1">
                          <a:latin typeface="Swis721 Lt BT"/>
                          <a:ea typeface="Times New Roman"/>
                          <a:cs typeface="ISOCPEUR"/>
                        </a:rPr>
                        <a:t>SL (mq)</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D9D9"/>
                    </a:solidFill>
                  </a:tcPr>
                </a:tc>
                <a:tc>
                  <a:txBody>
                    <a:bodyPr/>
                    <a:lstStyle/>
                    <a:p>
                      <a:pPr indent="-15875" algn="ctr">
                        <a:spcAft>
                          <a:spcPts val="0"/>
                        </a:spcAft>
                      </a:pPr>
                      <a:r>
                        <a:rPr lang="it-IT" sz="1200" b="1">
                          <a:latin typeface="Swis721 Lt BT"/>
                          <a:ea typeface="Times New Roman"/>
                          <a:cs typeface="ISOCPEUR"/>
                        </a:rPr>
                        <a:t>Abitanti teorici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D9D9"/>
                    </a:solidFill>
                  </a:tcPr>
                </a:tc>
              </a:tr>
              <a:tr h="637865">
                <a:tc>
                  <a:txBody>
                    <a:bodyPr/>
                    <a:lstStyle/>
                    <a:p>
                      <a:pPr indent="-180340" algn="ctr">
                        <a:spcAft>
                          <a:spcPts val="0"/>
                        </a:spcAft>
                      </a:pPr>
                      <a:r>
                        <a:rPr lang="it-IT" sz="1000">
                          <a:latin typeface="Swis721 Lt BT"/>
                          <a:ea typeface="Times New Roman"/>
                          <a:cs typeface="ISOCPEUR"/>
                        </a:rPr>
                        <a:t>Residui_PGT previgente</a:t>
                      </a:r>
                      <a:endParaRPr lang="it-IT" sz="1200">
                        <a:latin typeface="Swis721 Lt BT"/>
                        <a:ea typeface="Calibri"/>
                        <a:cs typeface="ISOCPEUR"/>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13970" indent="-13970" algn="ctr">
                        <a:spcAft>
                          <a:spcPts val="0"/>
                        </a:spcAft>
                      </a:pPr>
                      <a:r>
                        <a:rPr lang="it-IT" sz="1000" b="1">
                          <a:latin typeface="Swis721 Lt BT"/>
                          <a:ea typeface="Times New Roman"/>
                          <a:cs typeface="Times New Roman"/>
                        </a:rPr>
                        <a:t>334.716 mq </a:t>
                      </a:r>
                      <a:endParaRPr lang="it-IT" sz="1200">
                        <a:latin typeface="Swis721 Lt BT"/>
                        <a:ea typeface="Calibri"/>
                        <a:cs typeface="ISOCPEUR"/>
                      </a:endParaRPr>
                    </a:p>
                    <a:p>
                      <a:pPr marL="13970" indent="-13970" algn="ctr">
                        <a:spcAft>
                          <a:spcPts val="0"/>
                        </a:spcAft>
                      </a:pPr>
                      <a:r>
                        <a:rPr lang="it-IT" sz="1000" b="1" i="1">
                          <a:latin typeface="Swis721 Lt BT"/>
                          <a:ea typeface="Times New Roman"/>
                          <a:cs typeface="Times New Roman"/>
                        </a:rPr>
                        <a:t>(di cui 192.204 mq prev. residenziali – 116.436 mq prev. produttivi – 26.076 mq prev. terziari)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13970" indent="-13970" algn="ctr">
                        <a:spcAft>
                          <a:spcPts val="0"/>
                        </a:spcAft>
                      </a:pPr>
                      <a:r>
                        <a:rPr lang="it-IT" sz="1000" b="1">
                          <a:latin typeface="Swis721 Lt BT"/>
                          <a:ea typeface="Times New Roman"/>
                          <a:cs typeface="Times New Roman"/>
                        </a:rPr>
                        <a:t>139.641 mq </a:t>
                      </a:r>
                      <a:endParaRPr lang="it-IT" sz="1200">
                        <a:latin typeface="Swis721 Lt BT"/>
                        <a:ea typeface="Calibri"/>
                        <a:cs typeface="ISOCPEUR"/>
                      </a:endParaRPr>
                    </a:p>
                    <a:p>
                      <a:pPr marL="13970" indent="-13970" algn="ctr">
                        <a:spcAft>
                          <a:spcPts val="0"/>
                        </a:spcAft>
                      </a:pPr>
                      <a:r>
                        <a:rPr lang="it-IT" sz="1000" b="1" i="1">
                          <a:latin typeface="Swis721 Lt BT"/>
                          <a:ea typeface="Times New Roman"/>
                          <a:cs typeface="Times New Roman"/>
                        </a:rPr>
                        <a:t>(di cui 38.033 mq prev. residenziali – 81.530 mq prev. produttivi – 20.078 mq prev. terziari)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13970" indent="-13970" algn="ctr">
                        <a:spcAft>
                          <a:spcPts val="0"/>
                        </a:spcAft>
                      </a:pPr>
                      <a:r>
                        <a:rPr lang="it-IT" sz="1000" b="1">
                          <a:latin typeface="Swis721 Lt BT"/>
                          <a:ea typeface="Times New Roman"/>
                          <a:cs typeface="Times New Roman"/>
                        </a:rPr>
                        <a:t>761</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r>
              <a:tr h="642942">
                <a:tc>
                  <a:txBody>
                    <a:bodyPr/>
                    <a:lstStyle/>
                    <a:p>
                      <a:pPr indent="-180340" algn="ctr">
                        <a:spcAft>
                          <a:spcPts val="0"/>
                        </a:spcAft>
                      </a:pPr>
                      <a:r>
                        <a:rPr lang="it-IT" sz="1000">
                          <a:latin typeface="Swis721 Lt BT"/>
                          <a:ea typeface="Times New Roman"/>
                          <a:cs typeface="ISOCPEUR"/>
                        </a:rPr>
                        <a:t>Previsioni_Variante PGT</a:t>
                      </a:r>
                      <a:endParaRPr lang="it-IT" sz="1200">
                        <a:latin typeface="Swis721 Lt BT"/>
                        <a:ea typeface="Calibri"/>
                        <a:cs typeface="ISOCPEUR"/>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indent="-635" algn="ctr">
                        <a:spcAft>
                          <a:spcPts val="0"/>
                        </a:spcAft>
                      </a:pPr>
                      <a:r>
                        <a:rPr lang="it-IT" sz="1000" b="1">
                          <a:latin typeface="Swis721 Lt BT"/>
                          <a:ea typeface="Times New Roman"/>
                          <a:cs typeface="ISOCPEUR"/>
                        </a:rPr>
                        <a:t>237.309 mq </a:t>
                      </a:r>
                      <a:endParaRPr lang="it-IT" sz="1200">
                        <a:latin typeface="Swis721 Lt BT"/>
                        <a:ea typeface="Calibri"/>
                        <a:cs typeface="ISOCPEUR"/>
                      </a:endParaRPr>
                    </a:p>
                    <a:p>
                      <a:pPr indent="-635" algn="ctr">
                        <a:spcAft>
                          <a:spcPts val="0"/>
                        </a:spcAft>
                      </a:pPr>
                      <a:r>
                        <a:rPr lang="it-IT" sz="900" b="1" i="1">
                          <a:latin typeface="Swis721 Lt BT"/>
                          <a:ea typeface="Times New Roman"/>
                          <a:cs typeface="Times New Roman"/>
                        </a:rPr>
                        <a:t>(di cui 119.963 mq prev. residenziali – 117.346 mq prev. produttivi/terziari)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marL="21590" indent="-635" algn="ctr">
                        <a:spcAft>
                          <a:spcPts val="0"/>
                        </a:spcAft>
                      </a:pPr>
                      <a:r>
                        <a:rPr lang="it-IT" sz="1000" b="1">
                          <a:latin typeface="Swis721 Lt BT"/>
                          <a:ea typeface="Times New Roman"/>
                          <a:cs typeface="ISOCPEUR"/>
                        </a:rPr>
                        <a:t>113.245 mq </a:t>
                      </a:r>
                      <a:endParaRPr lang="it-IT" sz="1200">
                        <a:latin typeface="Swis721 Lt BT"/>
                        <a:ea typeface="Calibri"/>
                        <a:cs typeface="ISOCPEUR"/>
                      </a:endParaRPr>
                    </a:p>
                    <a:p>
                      <a:pPr marL="21590" indent="-635" algn="ctr">
                        <a:spcAft>
                          <a:spcPts val="0"/>
                        </a:spcAft>
                      </a:pPr>
                      <a:r>
                        <a:rPr lang="it-IT" sz="900" b="1" i="1">
                          <a:latin typeface="Swis721 Lt BT"/>
                          <a:ea typeface="Times New Roman"/>
                          <a:cs typeface="Times New Roman"/>
                        </a:rPr>
                        <a:t>(di cui 27.097 mq prev. residenziali – 86.148 mq prev. produttivi/terziari)</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c>
                  <a:txBody>
                    <a:bodyPr/>
                    <a:lstStyle/>
                    <a:p>
                      <a:pPr indent="11430" algn="ctr">
                        <a:spcAft>
                          <a:spcPts val="0"/>
                        </a:spcAft>
                      </a:pPr>
                      <a:r>
                        <a:rPr lang="it-IT" sz="1000" b="1">
                          <a:latin typeface="Swis721 Lt BT"/>
                          <a:ea typeface="SimSun"/>
                          <a:cs typeface="ISOCPEUR"/>
                        </a:rPr>
                        <a:t>542</a:t>
                      </a:r>
                      <a:endParaRPr lang="it-IT" sz="1200">
                        <a:latin typeface="Swis721 Lt BT"/>
                        <a:ea typeface="Calibri"/>
                        <a:cs typeface="ISOCPEUR"/>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tcPr>
                </a:tc>
              </a:tr>
              <a:tr h="347980">
                <a:tc>
                  <a:txBody>
                    <a:bodyPr/>
                    <a:lstStyle/>
                    <a:p>
                      <a:pPr indent="-180340" algn="ctr">
                        <a:spcAft>
                          <a:spcPts val="0"/>
                        </a:spcAft>
                      </a:pPr>
                      <a:r>
                        <a:rPr lang="it-IT" sz="1200" b="1" dirty="0">
                          <a:solidFill>
                            <a:schemeClr val="bg1"/>
                          </a:solidFill>
                          <a:latin typeface="Swis721 Lt BT"/>
                          <a:ea typeface="Times New Roman"/>
                          <a:cs typeface="ISOCPEUR"/>
                        </a:rPr>
                        <a:t>TOTALE</a:t>
                      </a:r>
                      <a:endParaRPr lang="it-IT" sz="1200" dirty="0">
                        <a:solidFill>
                          <a:schemeClr val="bg1"/>
                        </a:solidFill>
                        <a:latin typeface="Swis721 Lt BT"/>
                        <a:ea typeface="Calibri"/>
                        <a:cs typeface="ISOCPEUR"/>
                      </a:endParaRP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000000"/>
                    </a:solidFill>
                  </a:tcPr>
                </a:tc>
                <a:tc>
                  <a:txBody>
                    <a:bodyPr/>
                    <a:lstStyle/>
                    <a:p>
                      <a:pPr indent="-635" algn="ctr">
                        <a:spcAft>
                          <a:spcPts val="0"/>
                        </a:spcAft>
                      </a:pPr>
                      <a:r>
                        <a:rPr lang="it-IT" sz="1000" b="1">
                          <a:solidFill>
                            <a:srgbClr val="00B050"/>
                          </a:solidFill>
                          <a:latin typeface="Swis721 Lt BT"/>
                          <a:ea typeface="Times New Roman"/>
                          <a:cs typeface="ISOCPEUR"/>
                        </a:rPr>
                        <a:t>-97.407 mq</a:t>
                      </a:r>
                      <a:endParaRPr lang="it-IT" sz="1200">
                        <a:latin typeface="Swis721 Lt BT"/>
                        <a:ea typeface="Calibri"/>
                        <a:cs typeface="ISOCPEUR"/>
                      </a:endParaRPr>
                    </a:p>
                    <a:p>
                      <a:pPr indent="-635" algn="ctr">
                        <a:spcAft>
                          <a:spcPts val="0"/>
                        </a:spcAft>
                      </a:pPr>
                      <a:r>
                        <a:rPr lang="it-IT" sz="1000" b="1">
                          <a:solidFill>
                            <a:srgbClr val="00B050"/>
                          </a:solidFill>
                          <a:latin typeface="Swis721 Lt BT"/>
                          <a:ea typeface="Times New Roman"/>
                          <a:cs typeface="ISOCPEUR"/>
                        </a:rPr>
                        <a:t>(di cui -72.241 mq prev. residenziali e -25.166 mq prev. produttivi/terziari)</a:t>
                      </a:r>
                      <a:endParaRPr lang="it-IT" sz="1200">
                        <a:latin typeface="Swis721 Lt BT"/>
                        <a:ea typeface="Calibri"/>
                        <a:cs typeface="ISOCPEUR"/>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000000"/>
                    </a:solidFill>
                  </a:tcPr>
                </a:tc>
                <a:tc>
                  <a:txBody>
                    <a:bodyPr/>
                    <a:lstStyle/>
                    <a:p>
                      <a:pPr indent="-635" algn="ctr">
                        <a:spcAft>
                          <a:spcPts val="0"/>
                        </a:spcAft>
                      </a:pPr>
                      <a:r>
                        <a:rPr lang="it-IT" sz="1000" b="1">
                          <a:solidFill>
                            <a:srgbClr val="00B050"/>
                          </a:solidFill>
                          <a:latin typeface="Swis721 Lt BT"/>
                          <a:ea typeface="Times New Roman"/>
                          <a:cs typeface="ISOCPEUR"/>
                        </a:rPr>
                        <a:t> -26.396 mq </a:t>
                      </a:r>
                      <a:endParaRPr lang="it-IT" sz="1200">
                        <a:latin typeface="Swis721 Lt BT"/>
                        <a:ea typeface="Calibri"/>
                        <a:cs typeface="ISOCPEUR"/>
                      </a:endParaRPr>
                    </a:p>
                    <a:p>
                      <a:pPr indent="-635" algn="ctr">
                        <a:spcAft>
                          <a:spcPts val="0"/>
                        </a:spcAft>
                      </a:pPr>
                      <a:r>
                        <a:rPr lang="it-IT" sz="1000" b="1">
                          <a:solidFill>
                            <a:srgbClr val="00B050"/>
                          </a:solidFill>
                          <a:latin typeface="Swis721 Lt BT"/>
                          <a:ea typeface="Times New Roman"/>
                          <a:cs typeface="ISOCPEUR"/>
                        </a:rPr>
                        <a:t>(di cui -10.936 mq prev. residenziali e -15.460 prev. produttivi/terziari)</a:t>
                      </a:r>
                      <a:endParaRPr lang="it-IT" sz="1200">
                        <a:latin typeface="Swis721 Lt BT"/>
                        <a:ea typeface="Calibri"/>
                        <a:cs typeface="ISOCPEUR"/>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000000"/>
                    </a:solidFill>
                  </a:tcPr>
                </a:tc>
                <a:tc>
                  <a:txBody>
                    <a:bodyPr/>
                    <a:lstStyle/>
                    <a:p>
                      <a:pPr indent="11430" algn="ctr">
                        <a:spcAft>
                          <a:spcPts val="0"/>
                        </a:spcAft>
                      </a:pPr>
                      <a:r>
                        <a:rPr lang="it-IT" sz="1000" b="1" dirty="0">
                          <a:solidFill>
                            <a:srgbClr val="00B050"/>
                          </a:solidFill>
                          <a:latin typeface="Swis721 Lt BT"/>
                          <a:ea typeface="Times New Roman"/>
                          <a:cs typeface="ISOCPEUR"/>
                        </a:rPr>
                        <a:t>-219</a:t>
                      </a:r>
                      <a:endParaRPr lang="it-IT" sz="1200" dirty="0">
                        <a:latin typeface="Swis721 Lt BT"/>
                        <a:ea typeface="Calibri"/>
                        <a:cs typeface="ISOCPEUR"/>
                      </a:endParaRPr>
                    </a:p>
                  </a:txBody>
                  <a:tcPr marL="68580" marR="68580" marT="0" marB="0" anchor="ctr">
                    <a:lnL w="19050" cap="flat" cmpd="sng" algn="ctr">
                      <a:solidFill>
                        <a:srgbClr val="FFFFFF"/>
                      </a:solidFill>
                      <a:prstDash val="solid"/>
                      <a:round/>
                      <a:headEnd type="none" w="med" len="med"/>
                      <a:tailEnd type="none" w="med" len="med"/>
                    </a:lnL>
                    <a:lnR>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000000"/>
                    </a:solidFill>
                  </a:tcPr>
                </a:tc>
              </a:tr>
            </a:tbl>
          </a:graphicData>
        </a:graphic>
      </p:graphicFrame>
      <p:graphicFrame>
        <p:nvGraphicFramePr>
          <p:cNvPr id="14" name="Tabella 13"/>
          <p:cNvGraphicFramePr>
            <a:graphicFrameLocks noGrp="1"/>
          </p:cNvGraphicFramePr>
          <p:nvPr/>
        </p:nvGraphicFramePr>
        <p:xfrm>
          <a:off x="214282" y="3286124"/>
          <a:ext cx="8786875" cy="3068492"/>
        </p:xfrm>
        <a:graphic>
          <a:graphicData uri="http://schemas.openxmlformats.org/drawingml/2006/table">
            <a:tbl>
              <a:tblPr/>
              <a:tblGrid>
                <a:gridCol w="1357323"/>
                <a:gridCol w="2786082"/>
                <a:gridCol w="2928958"/>
                <a:gridCol w="1714512"/>
              </a:tblGrid>
              <a:tr h="214314">
                <a:tc gridSpan="4">
                  <a:txBody>
                    <a:bodyPr/>
                    <a:lstStyle/>
                    <a:p>
                      <a:pPr marL="13970" indent="-13970" algn="ctr">
                        <a:spcAft>
                          <a:spcPts val="0"/>
                        </a:spcAft>
                      </a:pPr>
                      <a:r>
                        <a:rPr lang="it-IT" sz="1200" b="1" dirty="0">
                          <a:solidFill>
                            <a:schemeClr val="bg1"/>
                          </a:solidFill>
                          <a:latin typeface="Swis721 Lt BT"/>
                          <a:ea typeface="Times New Roman"/>
                          <a:cs typeface="Calibri"/>
                        </a:rPr>
                        <a:t>Previsioni – Variante PGT</a:t>
                      </a:r>
                      <a:endParaRPr lang="it-IT" sz="1100" dirty="0">
                        <a:solidFill>
                          <a:schemeClr val="bg1"/>
                        </a:solidFill>
                        <a:latin typeface="Calibri"/>
                        <a:ea typeface="Times New Roman"/>
                        <a:cs typeface="Times New Roman"/>
                      </a:endParaRPr>
                    </a:p>
                  </a:txBody>
                  <a:tcPr marL="68381" marR="6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00193">
                <a:tc>
                  <a:txBody>
                    <a:bodyPr/>
                    <a:lstStyle/>
                    <a:p>
                      <a:pPr marL="13970" indent="-13970" algn="ctr">
                        <a:spcAft>
                          <a:spcPts val="0"/>
                        </a:spcAft>
                      </a:pPr>
                      <a:r>
                        <a:rPr lang="it-IT" sz="1000" b="1">
                          <a:latin typeface="Swis721 Lt BT"/>
                          <a:ea typeface="Times New Roman"/>
                          <a:cs typeface="Calibri"/>
                        </a:rPr>
                        <a:t>Ambito</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dirty="0">
                          <a:latin typeface="Swis721 Lt BT"/>
                          <a:ea typeface="Times New Roman"/>
                          <a:cs typeface="Calibri"/>
                        </a:rPr>
                        <a:t>Sup. Territoriale (mq)</a:t>
                      </a:r>
                      <a:endParaRPr lang="it-IT" sz="1100" dirty="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latin typeface="Swis721 Lt BT"/>
                          <a:ea typeface="Times New Roman"/>
                          <a:cs typeface="Calibri"/>
                        </a:rPr>
                        <a:t>SL (mq) </a:t>
                      </a:r>
                      <a:r>
                        <a:rPr lang="it-IT" sz="800" b="1" i="1">
                          <a:latin typeface="Swis721 Lt BT"/>
                          <a:ea typeface="Times New Roman"/>
                          <a:cs typeface="Calibri"/>
                        </a:rPr>
                        <a:t>(dato simulato con Indice massimo)</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latin typeface="Swis721 Lt BT"/>
                          <a:ea typeface="Times New Roman"/>
                          <a:cs typeface="Calibri"/>
                        </a:rPr>
                        <a:t>Abitanti teorici (1ab./150 mc) </a:t>
                      </a:r>
                      <a:r>
                        <a:rPr lang="it-IT" sz="800" b="1" i="1">
                          <a:latin typeface="Calibri"/>
                          <a:ea typeface="SimSun"/>
                          <a:cs typeface="Calibri"/>
                        </a:rPr>
                        <a:t>(stimati con SL al 100% residenziale)</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28634">
                <a:tc>
                  <a:txBody>
                    <a:bodyPr/>
                    <a:lstStyle/>
                    <a:p>
                      <a:pPr marL="13970" indent="-180340" algn="ctr">
                        <a:spcAft>
                          <a:spcPts val="0"/>
                        </a:spcAft>
                      </a:pPr>
                      <a:r>
                        <a:rPr lang="it-IT" sz="900">
                          <a:latin typeface="Swis721 Lt BT"/>
                          <a:ea typeface="Times New Roman"/>
                          <a:cs typeface="ISOCPEUR"/>
                        </a:rPr>
                        <a:t>AT1 (ex AT 1a-1b)</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18.537</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5.700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Calibri"/>
                        </a:rPr>
                        <a:t>114</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AT2 (ex PII 1a-1b)</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16.573</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3.800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Calibri"/>
                        </a:rPr>
                        <a:t>76</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AT3 (ex PII 1a-1b)</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16.728</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2.900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Calibri"/>
                        </a:rPr>
                        <a:t>58</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AT4 (ex PII 2a-2b)</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37.448</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3.767</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indent="-13970" algn="ctr">
                        <a:spcAft>
                          <a:spcPts val="0"/>
                        </a:spcAft>
                      </a:pPr>
                      <a:r>
                        <a:rPr lang="it-IT" sz="900">
                          <a:latin typeface="Swis721 Lt BT"/>
                          <a:ea typeface="Times New Roman"/>
                          <a:cs typeface="Calibri"/>
                        </a:rPr>
                        <a:t>75</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AT5 (ex ATP3)</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18.680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10.300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en-US" sz="900">
                          <a:latin typeface="Swis721 Lt BT"/>
                          <a:ea typeface="Times New Roman"/>
                          <a:cs typeface="ISOCPEUR"/>
                        </a:rPr>
                        <a:t>AT6 A+B (ex ATP1/PIP)</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38.512</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21.760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AT8 (ex PE19)</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26.076</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20.078</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AT9 (ex PE20)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dirty="0">
                          <a:latin typeface="Swis721 Lt BT"/>
                          <a:ea typeface="Times New Roman"/>
                          <a:cs typeface="ISOCPEUR"/>
                        </a:rPr>
                        <a:t>34.078</a:t>
                      </a:r>
                      <a:endParaRPr lang="it-IT" sz="1200" dirty="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34.010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AT10 (ex PA1)</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dirty="0">
                          <a:latin typeface="Swis721 Lt BT"/>
                          <a:ea typeface="Times New Roman"/>
                          <a:cs typeface="ISOCPEUR"/>
                        </a:rPr>
                        <a:t>6.153</a:t>
                      </a:r>
                      <a:endParaRPr lang="it-IT" sz="1200" dirty="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1.400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28</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PAC1 (ex PA2)</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2.744</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1.100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22</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PAC2 (ex PA3)</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2.450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980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20</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PAR1 (ex AT3)</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4.847</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1.400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28</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PAR2 (ex AT5)</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3.411</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1.000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20</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PAR3 (ex PR3)</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3.696</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3.050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61</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34">
                <a:tc>
                  <a:txBody>
                    <a:bodyPr/>
                    <a:lstStyle/>
                    <a:p>
                      <a:pPr marL="13970" indent="-180340" algn="ctr">
                        <a:spcAft>
                          <a:spcPts val="0"/>
                        </a:spcAft>
                      </a:pPr>
                      <a:r>
                        <a:rPr lang="it-IT" sz="900">
                          <a:latin typeface="Swis721 Lt BT"/>
                          <a:ea typeface="Times New Roman"/>
                          <a:cs typeface="ISOCPEUR"/>
                        </a:rPr>
                        <a:t>PAR4 (ex PE15)</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Times New Roman"/>
                          <a:cs typeface="ISOCPEUR"/>
                        </a:rPr>
                        <a:t>6.566</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2.000</a:t>
                      </a:r>
                      <a:endParaRPr lang="it-IT" sz="120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900">
                          <a:latin typeface="Swis721 Lt BT"/>
                          <a:ea typeface="SimSun"/>
                          <a:cs typeface="ISOCPEUR"/>
                        </a:rPr>
                        <a:t>40</a:t>
                      </a:r>
                      <a:endParaRPr lang="it-IT" sz="1200">
                        <a:latin typeface="Swis721 Lt BT"/>
                        <a:ea typeface="Calibri"/>
                        <a:cs typeface="ISOCPEUR"/>
                      </a:endParaRPr>
                    </a:p>
                  </a:txBody>
                  <a:tcPr marL="68381" marR="6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8">
                <a:tc>
                  <a:txBody>
                    <a:bodyPr/>
                    <a:lstStyle/>
                    <a:p>
                      <a:pPr marL="13970" indent="-13970" algn="ctr">
                        <a:spcAft>
                          <a:spcPts val="0"/>
                        </a:spcAft>
                      </a:pPr>
                      <a:r>
                        <a:rPr lang="it-IT" sz="1000" b="1">
                          <a:latin typeface="Swis721 Lt BT"/>
                          <a:ea typeface="Times New Roman"/>
                          <a:cs typeface="Calibri"/>
                        </a:rPr>
                        <a:t>TOTALE</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latin typeface="Swis721 Lt BT"/>
                          <a:ea typeface="Times New Roman"/>
                          <a:cs typeface="Calibri"/>
                        </a:rPr>
                        <a:t>237.309 mq </a:t>
                      </a:r>
                      <a:r>
                        <a:rPr lang="it-IT" sz="900" b="1" i="1">
                          <a:latin typeface="Swis721 Lt BT"/>
                          <a:ea typeface="Times New Roman"/>
                          <a:cs typeface="Times New Roman"/>
                        </a:rPr>
                        <a:t>(di cui 119.963 mq prev. residenziali – 117.346 mq prev. produttivi/terziari)</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13970" indent="-13970" algn="ctr">
                        <a:spcAft>
                          <a:spcPts val="0"/>
                        </a:spcAft>
                      </a:pPr>
                      <a:r>
                        <a:rPr lang="it-IT" sz="1000" b="1">
                          <a:latin typeface="Swis721 Lt BT"/>
                          <a:ea typeface="Times New Roman"/>
                          <a:cs typeface="Calibri"/>
                        </a:rPr>
                        <a:t>113.245 mq </a:t>
                      </a:r>
                      <a:r>
                        <a:rPr lang="it-IT" sz="900" b="1" i="1">
                          <a:latin typeface="Calibri"/>
                          <a:ea typeface="Times New Roman"/>
                          <a:cs typeface="Times New Roman"/>
                        </a:rPr>
                        <a:t>(</a:t>
                      </a:r>
                      <a:r>
                        <a:rPr lang="it-IT" sz="900" b="1" i="1">
                          <a:latin typeface="Swis721 Lt BT"/>
                          <a:ea typeface="Times New Roman"/>
                          <a:cs typeface="Times New Roman"/>
                        </a:rPr>
                        <a:t>di cui 27.097 mq prev. residenziali – 86.148 mq prev. produttivi/terziari)</a:t>
                      </a:r>
                      <a:endParaRPr lang="it-IT" sz="1100">
                        <a:latin typeface="Calibri"/>
                        <a:ea typeface="Times New Roman"/>
                        <a:cs typeface="Times New Roman"/>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indent="-180340" algn="ctr">
                        <a:spcAft>
                          <a:spcPts val="0"/>
                        </a:spcAft>
                      </a:pPr>
                      <a:r>
                        <a:rPr lang="it-IT" sz="1000" b="1" dirty="0">
                          <a:latin typeface="Swis721 Lt BT"/>
                          <a:ea typeface="SimSun"/>
                          <a:cs typeface="ISOCPEUR"/>
                        </a:rPr>
                        <a:t>542</a:t>
                      </a:r>
                      <a:endParaRPr lang="it-IT" sz="1200" dirty="0">
                        <a:latin typeface="Swis721 Lt BT"/>
                        <a:ea typeface="Calibri"/>
                        <a:cs typeface="ISOCPEUR"/>
                      </a:endParaRPr>
                    </a:p>
                  </a:txBody>
                  <a:tcPr marL="68381" marR="6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SISTEMA DEI SERVIZI</a:t>
            </a:r>
          </a:p>
        </p:txBody>
      </p:sp>
      <p:graphicFrame>
        <p:nvGraphicFramePr>
          <p:cNvPr id="9" name="Tabella 8"/>
          <p:cNvGraphicFramePr>
            <a:graphicFrameLocks noGrp="1"/>
          </p:cNvGraphicFramePr>
          <p:nvPr/>
        </p:nvGraphicFramePr>
        <p:xfrm>
          <a:off x="642910" y="1000108"/>
          <a:ext cx="7929617" cy="4486043"/>
        </p:xfrm>
        <a:graphic>
          <a:graphicData uri="http://schemas.openxmlformats.org/drawingml/2006/table">
            <a:tbl>
              <a:tblPr/>
              <a:tblGrid>
                <a:gridCol w="4040658"/>
                <a:gridCol w="3888959"/>
              </a:tblGrid>
              <a:tr h="332340">
                <a:tc gridSpan="2">
                  <a:txBody>
                    <a:bodyPr/>
                    <a:lstStyle/>
                    <a:p>
                      <a:pPr indent="-180340" algn="ctr">
                        <a:spcAft>
                          <a:spcPts val="0"/>
                        </a:spcAft>
                      </a:pPr>
                      <a:r>
                        <a:rPr lang="it-IT" sz="1000" dirty="0">
                          <a:latin typeface="Swis721 Lt BT"/>
                          <a:ea typeface="Calibri"/>
                          <a:cs typeface="ISOCPEUR"/>
                        </a:rPr>
                        <a:t>TOTALE </a:t>
                      </a:r>
                      <a:r>
                        <a:rPr lang="it-IT" sz="1100" dirty="0">
                          <a:solidFill>
                            <a:schemeClr val="bg1"/>
                          </a:solidFill>
                          <a:latin typeface="Swis721 Lt BT"/>
                          <a:ea typeface="Calibri"/>
                          <a:cs typeface="ISOCPEUR"/>
                        </a:rPr>
                        <a:t>Previsione di “</a:t>
                      </a:r>
                      <a:r>
                        <a:rPr lang="it-IT" sz="1100" b="1" dirty="0">
                          <a:solidFill>
                            <a:schemeClr val="bg1"/>
                          </a:solidFill>
                          <a:latin typeface="Swis721 Lt BT"/>
                          <a:ea typeface="Calibri"/>
                          <a:cs typeface="ISOCPEUR"/>
                        </a:rPr>
                        <a:t>Aree per attrezzature pubbliche derivanti dall’attuazione della Variante  PGT” destinate alla Residenza</a:t>
                      </a:r>
                      <a:endParaRPr lang="it-IT" sz="1100" dirty="0">
                        <a:solidFill>
                          <a:schemeClr val="bg1"/>
                        </a:solidFill>
                        <a:latin typeface="Swis721 Lt BT"/>
                        <a:ea typeface="Calibri"/>
                        <a:cs typeface="ISOCPEUR"/>
                      </a:endParaRPr>
                    </a:p>
                  </a:txBody>
                  <a:tcPr marL="60059" marR="60059"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000000"/>
                    </a:solidFill>
                  </a:tcPr>
                </a:tc>
                <a:tc hMerge="1">
                  <a:txBody>
                    <a:bodyPr/>
                    <a:lstStyle/>
                    <a:p>
                      <a:endParaRPr lang="it-IT"/>
                    </a:p>
                  </a:txBody>
                  <a:tcPr/>
                </a:tc>
              </a:tr>
              <a:tr h="332340">
                <a:tc>
                  <a:txBody>
                    <a:bodyPr/>
                    <a:lstStyle/>
                    <a:p>
                      <a:pPr indent="-180340" algn="ctr">
                        <a:spcAft>
                          <a:spcPts val="0"/>
                        </a:spcAft>
                      </a:pPr>
                      <a:r>
                        <a:rPr lang="it-IT" sz="1000" b="1" u="sng" dirty="0">
                          <a:latin typeface="Swis721 Lt BT"/>
                          <a:ea typeface="Calibri"/>
                          <a:cs typeface="ISOCPEUR"/>
                        </a:rPr>
                        <a:t>Superficie Mq</a:t>
                      </a:r>
                      <a:endParaRPr lang="it-IT" sz="1100" dirty="0">
                        <a:latin typeface="Swis721 Lt BT"/>
                        <a:ea typeface="Calibri"/>
                        <a:cs typeface="ISOCPEUR"/>
                      </a:endParaRPr>
                    </a:p>
                  </a:txBody>
                  <a:tcPr marL="60059" marR="60059"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tcPr>
                </a:tc>
                <a:tc>
                  <a:txBody>
                    <a:bodyPr/>
                    <a:lstStyle/>
                    <a:p>
                      <a:pPr indent="-180340" algn="ctr">
                        <a:spcAft>
                          <a:spcPts val="0"/>
                        </a:spcAft>
                      </a:pPr>
                      <a:r>
                        <a:rPr lang="it-IT" sz="1000" b="1" u="sng">
                          <a:latin typeface="Swis721 Lt BT"/>
                          <a:ea typeface="Calibri"/>
                          <a:cs typeface="ISOCPEUR"/>
                        </a:rPr>
                        <a:t>Abitanti max teorici dopo completa attuazione Variante PGT</a:t>
                      </a:r>
                      <a:endParaRPr lang="it-IT" sz="1100">
                        <a:latin typeface="Swis721 Lt BT"/>
                        <a:ea typeface="Calibri"/>
                        <a:cs typeface="ISOCPEUR"/>
                      </a:endParaRPr>
                    </a:p>
                  </a:txBody>
                  <a:tcPr marL="60059" marR="60059"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tcPr>
                </a:tc>
              </a:tr>
              <a:tr h="2990513">
                <a:tc>
                  <a:txBody>
                    <a:bodyPr/>
                    <a:lstStyle/>
                    <a:p>
                      <a:pPr marL="0" indent="0" algn="just">
                        <a:spcAft>
                          <a:spcPts val="0"/>
                        </a:spcAft>
                      </a:pPr>
                      <a:r>
                        <a:rPr lang="it-IT" sz="1000" dirty="0">
                          <a:latin typeface="Swis721 Lt BT"/>
                          <a:ea typeface="Calibri"/>
                          <a:cs typeface="ISOCPEUR"/>
                        </a:rPr>
                        <a:t>Servizi ritenuti fondamentali per il conseguimento di obiettivi di funzionalità urbana per un totale di 32.072 mq;</a:t>
                      </a:r>
                      <a:endParaRPr lang="it-IT" sz="1100" dirty="0">
                        <a:latin typeface="Swis721 Lt BT"/>
                        <a:ea typeface="Calibri"/>
                        <a:cs typeface="ISOCPEUR"/>
                      </a:endParaRPr>
                    </a:p>
                    <a:p>
                      <a:pPr marL="0" indent="0" algn="just">
                        <a:spcAft>
                          <a:spcPts val="0"/>
                        </a:spcAft>
                      </a:pPr>
                      <a:endParaRPr lang="it-IT" sz="1000" dirty="0" smtClean="0">
                        <a:latin typeface="Swis721 Lt BT"/>
                        <a:ea typeface="Calibri"/>
                        <a:cs typeface="ISOCPEUR"/>
                      </a:endParaRPr>
                    </a:p>
                    <a:p>
                      <a:pPr marL="0" indent="0" algn="just">
                        <a:spcAft>
                          <a:spcPts val="0"/>
                        </a:spcAft>
                      </a:pPr>
                      <a:r>
                        <a:rPr lang="it-IT" sz="1000" dirty="0" smtClean="0">
                          <a:latin typeface="Swis721 Lt BT"/>
                          <a:ea typeface="Calibri"/>
                          <a:cs typeface="ISOCPEUR"/>
                        </a:rPr>
                        <a:t>Aree </a:t>
                      </a:r>
                      <a:r>
                        <a:rPr lang="it-IT" sz="1000" dirty="0">
                          <a:latin typeface="Swis721 Lt BT"/>
                          <a:ea typeface="Calibri"/>
                          <a:cs typeface="ISOCPEUR"/>
                        </a:rPr>
                        <a:t>a Servizi derivanti da AT (</a:t>
                      </a:r>
                      <a:r>
                        <a:rPr lang="it-IT" sz="1000" i="1" dirty="0">
                          <a:latin typeface="Swis721 Lt BT"/>
                          <a:ea typeface="Calibri"/>
                          <a:cs typeface="ISOCPEUR"/>
                        </a:rPr>
                        <a:t>conteggiati simulando l’attuazione con destinazione residenziale e totale cessione in loco</a:t>
                      </a:r>
                      <a:r>
                        <a:rPr lang="it-IT" sz="1000" dirty="0">
                          <a:latin typeface="Swis721 Lt BT"/>
                          <a:ea typeface="Calibri"/>
                          <a:cs typeface="ISOCPEUR"/>
                        </a:rPr>
                        <a:t>) per un totale di 29.545 mq;</a:t>
                      </a:r>
                      <a:endParaRPr lang="it-IT" sz="1100" dirty="0">
                        <a:latin typeface="Swis721 Lt BT"/>
                        <a:ea typeface="Calibri"/>
                        <a:cs typeface="ISOCPEUR"/>
                      </a:endParaRPr>
                    </a:p>
                    <a:p>
                      <a:pPr marL="0" indent="0" algn="just">
                        <a:spcAft>
                          <a:spcPts val="0"/>
                        </a:spcAft>
                      </a:pPr>
                      <a:endParaRPr lang="it-IT" sz="1000" dirty="0" smtClean="0">
                        <a:latin typeface="Swis721 Lt BT"/>
                        <a:ea typeface="Calibri"/>
                        <a:cs typeface="ISOCPEUR"/>
                      </a:endParaRPr>
                    </a:p>
                    <a:p>
                      <a:pPr marL="0" indent="0" algn="just">
                        <a:spcAft>
                          <a:spcPts val="0"/>
                        </a:spcAft>
                      </a:pPr>
                      <a:r>
                        <a:rPr lang="it-IT" sz="1000" dirty="0" smtClean="0">
                          <a:latin typeface="Swis721 Lt BT"/>
                          <a:ea typeface="Calibri"/>
                          <a:cs typeface="ISOCPEUR"/>
                        </a:rPr>
                        <a:t>Aree </a:t>
                      </a:r>
                      <a:r>
                        <a:rPr lang="it-IT" sz="1000" dirty="0">
                          <a:latin typeface="Swis721 Lt BT"/>
                          <a:ea typeface="Calibri"/>
                          <a:cs typeface="ISOCPEUR"/>
                        </a:rPr>
                        <a:t>a Servizi derivanti da PAC/PAR (</a:t>
                      </a:r>
                      <a:r>
                        <a:rPr lang="it-IT" sz="1000" i="1" dirty="0">
                          <a:latin typeface="Swis721 Lt BT"/>
                          <a:ea typeface="Calibri"/>
                          <a:cs typeface="ISOCPEUR"/>
                        </a:rPr>
                        <a:t>conteggiati simulando l’attuazione con destinazione residenziale e totale cessione in loco</a:t>
                      </a:r>
                      <a:r>
                        <a:rPr lang="it-IT" sz="1000" dirty="0">
                          <a:latin typeface="Swis721 Lt BT"/>
                          <a:ea typeface="Calibri"/>
                          <a:cs typeface="ISOCPEUR"/>
                        </a:rPr>
                        <a:t>) per un totale di 3.438 mq;</a:t>
                      </a:r>
                      <a:endParaRPr lang="it-IT" sz="1100" dirty="0">
                        <a:latin typeface="Swis721 Lt BT"/>
                        <a:ea typeface="Calibri"/>
                        <a:cs typeface="ISOCPEUR"/>
                      </a:endParaRPr>
                    </a:p>
                  </a:txBody>
                  <a:tcPr marL="60059" marR="60059"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c>
                  <a:txBody>
                    <a:bodyPr/>
                    <a:lstStyle/>
                    <a:p>
                      <a:pPr indent="-180340" algn="just">
                        <a:spcAft>
                          <a:spcPts val="0"/>
                        </a:spcAft>
                      </a:pPr>
                      <a:r>
                        <a:rPr lang="it-IT" sz="1000" dirty="0">
                          <a:latin typeface="Swis721 Lt BT"/>
                          <a:ea typeface="Calibri"/>
                          <a:cs typeface="ISOCPEUR"/>
                        </a:rPr>
                        <a:t>Considerata una popolazione di 4.334 abitanti al 01/</a:t>
                      </a:r>
                      <a:r>
                        <a:rPr lang="it-IT" sz="1000" dirty="0" err="1">
                          <a:latin typeface="Swis721 Lt BT"/>
                          <a:ea typeface="Calibri"/>
                          <a:cs typeface="ISOCPEUR"/>
                        </a:rPr>
                        <a:t>01</a:t>
                      </a:r>
                      <a:r>
                        <a:rPr lang="it-IT" sz="1000" dirty="0">
                          <a:latin typeface="Swis721 Lt BT"/>
                          <a:ea typeface="Calibri"/>
                          <a:cs typeface="ISOCPEUR"/>
                        </a:rPr>
                        <a:t>/2019 (dato utilizzato per la quantificazione dello Stato di Fatto del Piano dei Servizi), visti i potenziali 542 nuovi abitanti teorici max insediabili dopo la piena attuazione delle previsioni AT/PAC/PAR della Variante PGT, si prevede una nuova popolazione max teorica di 4.876 abitanti dunque con </a:t>
                      </a:r>
                      <a:r>
                        <a:rPr lang="it-IT" sz="1000" b="1" dirty="0">
                          <a:latin typeface="Swis721 Lt BT"/>
                          <a:ea typeface="Calibri"/>
                          <a:cs typeface="ISOCPEUR"/>
                        </a:rPr>
                        <a:t>una nuova dotazione di servizi residenziali pari a 33,5 mq/ab</a:t>
                      </a:r>
                      <a:r>
                        <a:rPr lang="it-IT" sz="1000" dirty="0">
                          <a:latin typeface="Swis721 Lt BT"/>
                          <a:ea typeface="Calibri"/>
                          <a:cs typeface="ISOCPEUR"/>
                        </a:rPr>
                        <a:t>.</a:t>
                      </a:r>
                      <a:endParaRPr lang="it-IT" sz="1100" dirty="0">
                        <a:latin typeface="Swis721 Lt BT"/>
                        <a:ea typeface="Calibri"/>
                        <a:cs typeface="ISOCPEUR"/>
                      </a:endParaRPr>
                    </a:p>
                  </a:txBody>
                  <a:tcPr marL="60059" marR="60059"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a:noFill/>
                    </a:lnT>
                    <a:lnB>
                      <a:noFill/>
                    </a:lnB>
                  </a:tcPr>
                </a:tc>
              </a:tr>
              <a:tr h="830850">
                <a:tc gridSpan="2">
                  <a:txBody>
                    <a:bodyPr/>
                    <a:lstStyle/>
                    <a:p>
                      <a:pPr marL="228600" indent="-228600" algn="just">
                        <a:spcAft>
                          <a:spcPts val="0"/>
                        </a:spcAft>
                      </a:pPr>
                      <a:r>
                        <a:rPr lang="it-IT" sz="1000" b="1" dirty="0">
                          <a:latin typeface="Swis721 Lt BT"/>
                          <a:ea typeface="Calibri"/>
                          <a:cs typeface="ISOCPEUR"/>
                        </a:rPr>
                        <a:t>TOTALE PREVISIONE </a:t>
                      </a:r>
                      <a:r>
                        <a:rPr lang="it-IT" sz="1000" b="1" dirty="0" err="1">
                          <a:latin typeface="Swis721 Lt BT"/>
                          <a:ea typeface="Calibri"/>
                          <a:cs typeface="ISOCPEUR"/>
                        </a:rPr>
                        <a:t>DI</a:t>
                      </a:r>
                      <a:r>
                        <a:rPr lang="it-IT" sz="1000" b="1" dirty="0">
                          <a:latin typeface="Swis721 Lt BT"/>
                          <a:ea typeface="Calibri"/>
                          <a:cs typeface="ISOCPEUR"/>
                        </a:rPr>
                        <a:t> SERVIZI destinati alla Residenza: 163.532 MQ </a:t>
                      </a:r>
                      <a:r>
                        <a:rPr lang="it-IT" sz="900" i="1" dirty="0">
                          <a:latin typeface="Swis721 Lt BT"/>
                          <a:ea typeface="Calibri"/>
                          <a:cs typeface="ISOCPEUR"/>
                        </a:rPr>
                        <a:t>(esclusi gli ambiti territoriali di previsione a verde ecologico di mitigazione e compensazione territoriale) </a:t>
                      </a:r>
                      <a:r>
                        <a:rPr lang="it-IT" sz="1000" b="1" dirty="0">
                          <a:latin typeface="Swis721 Lt BT"/>
                          <a:ea typeface="Calibri"/>
                          <a:cs typeface="ISOCPEUR"/>
                        </a:rPr>
                        <a:t>di cui:</a:t>
                      </a:r>
                      <a:endParaRPr lang="it-IT" sz="1100" dirty="0">
                        <a:latin typeface="Swis721 Lt BT"/>
                        <a:ea typeface="Calibri"/>
                        <a:cs typeface="ISOCPEUR"/>
                      </a:endParaRPr>
                    </a:p>
                    <a:p>
                      <a:pPr marL="742950" lvl="1" indent="-285750" algn="just">
                        <a:spcAft>
                          <a:spcPts val="0"/>
                        </a:spcAft>
                        <a:buFont typeface="Courier New"/>
                        <a:buChar char="o"/>
                      </a:pPr>
                      <a:r>
                        <a:rPr lang="it-IT" sz="1000" i="1" dirty="0">
                          <a:latin typeface="Swis721 Lt BT"/>
                          <a:ea typeface="Calibri"/>
                          <a:cs typeface="ISOCPEUR"/>
                        </a:rPr>
                        <a:t>65.055 mq con la piena attuazione delle previsioni della Variante PGT;</a:t>
                      </a:r>
                      <a:endParaRPr lang="it-IT" sz="1100" dirty="0">
                        <a:latin typeface="Swis721 Lt BT"/>
                        <a:ea typeface="Calibri"/>
                        <a:cs typeface="ISOCPEUR"/>
                      </a:endParaRPr>
                    </a:p>
                    <a:p>
                      <a:pPr marL="742950" lvl="1" indent="-285750" algn="just">
                        <a:spcAft>
                          <a:spcPts val="0"/>
                        </a:spcAft>
                        <a:buFont typeface="Courier New"/>
                        <a:buChar char="o"/>
                      </a:pPr>
                      <a:r>
                        <a:rPr lang="it-IT" sz="1000" i="1" dirty="0">
                          <a:latin typeface="Swis721 Lt BT"/>
                          <a:ea typeface="Calibri"/>
                          <a:cs typeface="ISOCPEUR"/>
                        </a:rPr>
                        <a:t>98.477 mq di aree a servizio già allo stato di fatto (così come calcolato nella Relazione illustrativa del Piano dei Servizi)</a:t>
                      </a:r>
                      <a:endParaRPr lang="it-IT" sz="1100" dirty="0">
                        <a:latin typeface="Swis721 Lt BT"/>
                        <a:ea typeface="Calibri"/>
                        <a:cs typeface="ISOCPEUR"/>
                      </a:endParaRPr>
                    </a:p>
                  </a:txBody>
                  <a:tcPr marL="60059" marR="60059"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it-IT"/>
                    </a:p>
                  </a:txBody>
                  <a:tcPr/>
                </a:tc>
              </a:tr>
            </a:tbl>
          </a:graphicData>
        </a:graphic>
      </p:graphicFrame>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FABBISOGNO INSEDIATIVO PER LA FUNZIONE RESIDENZIALE</a:t>
            </a:r>
          </a:p>
        </p:txBody>
      </p:sp>
      <p:sp>
        <p:nvSpPr>
          <p:cNvPr id="15" name="Rettangolo 14"/>
          <p:cNvSpPr/>
          <p:nvPr/>
        </p:nvSpPr>
        <p:spPr>
          <a:xfrm>
            <a:off x="0" y="785794"/>
            <a:ext cx="9144000" cy="5740033"/>
          </a:xfrm>
          <a:prstGeom prst="rect">
            <a:avLst/>
          </a:prstGeom>
        </p:spPr>
        <p:txBody>
          <a:bodyPr wrap="square">
            <a:spAutoFit/>
          </a:bodyPr>
          <a:lstStyle/>
          <a:p>
            <a:r>
              <a:rPr lang="it-IT" sz="1200" dirty="0" smtClean="0"/>
              <a:t>Il calcolo del fabbisogno insediativo residenziale comunale segue la metodologia assunta in fase di elaborazione dell'aggiornamento alla 31/2014 del PTR, con i dati reali del Comune di Sulbiate</a:t>
            </a:r>
          </a:p>
          <a:p>
            <a:r>
              <a:rPr lang="it-IT" sz="1000" dirty="0" smtClean="0"/>
              <a:t> </a:t>
            </a:r>
          </a:p>
          <a:p>
            <a:r>
              <a:rPr lang="it-IT" sz="1200" b="1" i="1" dirty="0" smtClean="0"/>
              <a:t>Istat 2011 - Comune di Sulbiate</a:t>
            </a:r>
            <a:endParaRPr lang="it-IT" sz="1200" b="1" dirty="0" smtClean="0"/>
          </a:p>
          <a:p>
            <a:pPr marL="228600" lvl="0" indent="-228600">
              <a:buFont typeface="+mj-lt"/>
              <a:buAutoNum type="alphaUcPeriod"/>
            </a:pPr>
            <a:r>
              <a:rPr lang="it-IT" sz="1200" dirty="0" smtClean="0"/>
              <a:t>Popolazione: 4.072 (al 31/12)</a:t>
            </a:r>
          </a:p>
          <a:p>
            <a:pPr marL="228600" lvl="0" indent="-228600">
              <a:buFont typeface="+mj-lt"/>
              <a:buAutoNum type="alphaUcPeriod"/>
            </a:pPr>
            <a:r>
              <a:rPr lang="it-IT" sz="1200" dirty="0" smtClean="0"/>
              <a:t>Numero famiglie: 1.708 (al 31/12)</a:t>
            </a:r>
          </a:p>
          <a:p>
            <a:pPr marL="228600" lvl="0" indent="-228600">
              <a:buFont typeface="+mj-lt"/>
              <a:buAutoNum type="alphaUcPeriod"/>
            </a:pPr>
            <a:r>
              <a:rPr lang="it-IT" sz="1200" dirty="0" smtClean="0"/>
              <a:t>Dimensione media famiglia: 2,4</a:t>
            </a:r>
          </a:p>
          <a:p>
            <a:pPr marL="228600" lvl="0" indent="-228600">
              <a:buFont typeface="+mj-lt"/>
              <a:buAutoNum type="alphaUcPeriod"/>
            </a:pPr>
            <a:r>
              <a:rPr lang="it-IT" sz="1200" dirty="0" smtClean="0"/>
              <a:t>Abitazioni esistenti: 2.167</a:t>
            </a:r>
          </a:p>
          <a:p>
            <a:pPr marL="228600" lvl="0" indent="-228600">
              <a:buFont typeface="+mj-lt"/>
              <a:buAutoNum type="alphaUcPeriod"/>
            </a:pPr>
            <a:r>
              <a:rPr lang="it-IT" sz="1200" dirty="0" smtClean="0"/>
              <a:t>Abitazioni occupate da residenti: 1.695</a:t>
            </a:r>
          </a:p>
          <a:p>
            <a:pPr marL="228600" lvl="0" indent="-228600">
              <a:buFont typeface="+mj-lt"/>
              <a:buAutoNum type="alphaUcPeriod"/>
            </a:pPr>
            <a:r>
              <a:rPr lang="it-IT" sz="1200" dirty="0" smtClean="0"/>
              <a:t>Abitazioni non occupate od occupate da non residenti: 472</a:t>
            </a:r>
          </a:p>
          <a:p>
            <a:pPr marL="228600" lvl="0" indent="-228600">
              <a:buFont typeface="+mj-lt"/>
              <a:buAutoNum type="alphaUcPeriod"/>
            </a:pPr>
            <a:r>
              <a:rPr lang="it-IT" sz="1200" dirty="0" smtClean="0"/>
              <a:t>Superficie complessiva delle abitazioni occupate da persone residenti: 155.220 mq</a:t>
            </a:r>
          </a:p>
          <a:p>
            <a:pPr marL="228600" lvl="0" indent="-228600">
              <a:buFont typeface="+mj-lt"/>
              <a:buAutoNum type="alphaUcPeriod"/>
            </a:pPr>
            <a:r>
              <a:rPr lang="it-IT" sz="1200" dirty="0" smtClean="0"/>
              <a:t>Superficie procapite in abitazioni occupate da residenti: 38 mq</a:t>
            </a:r>
          </a:p>
          <a:p>
            <a:pPr marL="228600" lvl="0" indent="-228600">
              <a:buFont typeface="+mj-lt"/>
              <a:buAutoNum type="alphaUcPeriod"/>
            </a:pPr>
            <a:r>
              <a:rPr lang="it-IT" sz="1200" dirty="0" smtClean="0"/>
              <a:t>Superficie media abitazioni occupate: 91,5 mq</a:t>
            </a:r>
          </a:p>
          <a:p>
            <a:r>
              <a:rPr lang="it-IT" sz="1000" dirty="0" smtClean="0"/>
              <a:t> </a:t>
            </a:r>
          </a:p>
          <a:p>
            <a:r>
              <a:rPr lang="it-IT" sz="1200" b="1" i="1" dirty="0" smtClean="0"/>
              <a:t>Sulbiate - uffici comunali - (dati al 31/10/2021)</a:t>
            </a:r>
            <a:endParaRPr lang="it-IT" sz="1200" b="1" dirty="0" smtClean="0"/>
          </a:p>
          <a:p>
            <a:pPr marL="228600" lvl="0" indent="-228600"/>
            <a:r>
              <a:rPr lang="it-IT" sz="1100" dirty="0" smtClean="0"/>
              <a:t>J.      Popolazione: 4.371</a:t>
            </a:r>
          </a:p>
          <a:p>
            <a:pPr marL="228600" lvl="0" indent="-228600"/>
            <a:r>
              <a:rPr lang="it-IT" sz="1100" dirty="0" smtClean="0"/>
              <a:t>K.     Variazione assoluta della popolazione 2011 - 2021: 299</a:t>
            </a:r>
          </a:p>
          <a:p>
            <a:r>
              <a:rPr lang="it-IT" sz="1000" dirty="0" smtClean="0"/>
              <a:t> </a:t>
            </a:r>
          </a:p>
          <a:p>
            <a:r>
              <a:rPr lang="it-IT" sz="1200" b="1" i="1" dirty="0" smtClean="0"/>
              <a:t>Calcolo del fabbisogno residenziale </a:t>
            </a:r>
            <a:endParaRPr lang="it-IT" sz="1200" b="1" dirty="0" smtClean="0"/>
          </a:p>
          <a:p>
            <a:pPr marL="228600" lvl="0" indent="-228600">
              <a:buFont typeface="+mj-lt"/>
              <a:buAutoNum type="arabicPeriod"/>
            </a:pPr>
            <a:r>
              <a:rPr lang="it-IT" sz="1200" dirty="0" smtClean="0"/>
              <a:t>Fabbisogno residenziale pregresso (2011): B-E (rapporto famiglie/abitazioni pari a 1)= 13</a:t>
            </a:r>
          </a:p>
          <a:p>
            <a:pPr marL="228600" lvl="0" indent="-228600">
              <a:buFont typeface="+mj-lt"/>
              <a:buAutoNum type="arabicPeriod"/>
            </a:pPr>
            <a:r>
              <a:rPr lang="it-IT" sz="1200" dirty="0" smtClean="0"/>
              <a:t>Fabbisogno residenziale sopravvenuto (2011-2021): K/C = 125</a:t>
            </a:r>
          </a:p>
          <a:p>
            <a:pPr marL="228600" lvl="0" indent="-228600">
              <a:buFont typeface="+mj-lt"/>
              <a:buAutoNum type="arabicPeriod"/>
            </a:pPr>
            <a:r>
              <a:rPr lang="it-IT" sz="1200" dirty="0" smtClean="0"/>
              <a:t>Fabbisogno residenziale previsto </a:t>
            </a:r>
            <a:r>
              <a:rPr lang="it-IT" sz="1200" i="1" dirty="0" smtClean="0"/>
              <a:t>al tempo t+5 anni rispetto all'ultimo dato disponibile</a:t>
            </a:r>
            <a:r>
              <a:rPr lang="it-IT" sz="1200" dirty="0" smtClean="0"/>
              <a:t>: (1) + (2) + (e) = 273 alloggi</a:t>
            </a:r>
          </a:p>
          <a:p>
            <a:r>
              <a:rPr lang="it-IT" sz="1200" b="1" i="1" dirty="0" smtClean="0"/>
              <a:t>        a.</a:t>
            </a:r>
            <a:r>
              <a:rPr lang="it-IT" sz="1200" i="1" dirty="0" smtClean="0"/>
              <a:t> Popolazione al 31/10/2021: 4.371</a:t>
            </a:r>
          </a:p>
          <a:p>
            <a:r>
              <a:rPr lang="it-IT" sz="1200" i="1" dirty="0" smtClean="0"/>
              <a:t>        </a:t>
            </a:r>
            <a:r>
              <a:rPr lang="it-IT" sz="1200" b="1" i="1" dirty="0" smtClean="0"/>
              <a:t>b.</a:t>
            </a:r>
            <a:r>
              <a:rPr lang="it-IT" sz="1200" i="1" dirty="0" smtClean="0"/>
              <a:t> Tasso di crescita reale 2001-2021: +1,5% annuo (65 unità annue in media)</a:t>
            </a:r>
          </a:p>
          <a:p>
            <a:r>
              <a:rPr lang="it-IT" sz="1200" b="1" i="1" dirty="0" smtClean="0"/>
              <a:t>        c.</a:t>
            </a:r>
            <a:r>
              <a:rPr lang="it-IT" sz="1200" i="1" dirty="0" smtClean="0"/>
              <a:t> Stima popolazione al tempo t+5 anni rispetto all'ultimo dato disponibile: 4.696</a:t>
            </a:r>
          </a:p>
          <a:p>
            <a:r>
              <a:rPr lang="it-IT" sz="1200" b="1" i="1" dirty="0" smtClean="0"/>
              <a:t>        d.</a:t>
            </a:r>
            <a:r>
              <a:rPr lang="it-IT" sz="1200" i="1" dirty="0" smtClean="0"/>
              <a:t> Stima Variazione assoluta popolazione 2021- tempo t+5 anni rispetto all'ultimo dato disponibile: 325</a:t>
            </a:r>
          </a:p>
          <a:p>
            <a:r>
              <a:rPr lang="it-IT" sz="1200" i="1" dirty="0" smtClean="0"/>
              <a:t>        </a:t>
            </a:r>
            <a:r>
              <a:rPr lang="it-IT" sz="1200" b="1" i="1" dirty="0" smtClean="0"/>
              <a:t>e.</a:t>
            </a:r>
            <a:r>
              <a:rPr lang="it-IT" sz="1200" i="1" dirty="0" smtClean="0"/>
              <a:t> Incremento fabbisogno 2021- tempo t+5 anni rispetto all'ultimo dato disponibile: 135</a:t>
            </a:r>
          </a:p>
          <a:p>
            <a:r>
              <a:rPr lang="it-IT" sz="1000" dirty="0" smtClean="0"/>
              <a:t> </a:t>
            </a:r>
          </a:p>
          <a:p>
            <a:r>
              <a:rPr lang="it-IT" sz="1200" b="1" dirty="0" smtClean="0"/>
              <a:t>Incremento della superficie media residenziale "necessaria" </a:t>
            </a:r>
            <a:r>
              <a:rPr lang="it-IT" sz="1000" b="1" i="1" dirty="0" smtClean="0"/>
              <a:t>al tempo t+5 anni rispetto all'ultimo dato disponibile</a:t>
            </a:r>
            <a:r>
              <a:rPr lang="it-IT" sz="1200" b="1" dirty="0" smtClean="0"/>
              <a:t>: 24.979,5 mq. </a:t>
            </a:r>
          </a:p>
          <a:p>
            <a:r>
              <a:rPr lang="it-IT" sz="1000" dirty="0" smtClean="0"/>
              <a:t> </a:t>
            </a:r>
            <a:r>
              <a:rPr lang="it-IT" sz="1100" b="1" i="1" dirty="0" smtClean="0"/>
              <a:t>Tale incremento risulta in linea con la SL di progetto della presente Variante PGT (27.097 mq) così come indicata nella precedente tabella della previsioni del presente capitolo.</a:t>
            </a:r>
          </a:p>
          <a:p>
            <a:pPr marL="228600" lvl="0" indent="-228600" algn="just"/>
            <a:endParaRPr lang="it-IT" sz="7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IL SISTEMA DEGLI OBIETTIVI E DELLE STRATEGIE</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76672"/>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FABBISOGNO INSEDIATIVO PER LA FUNZIONE “ALTRO”</a:t>
            </a:r>
          </a:p>
        </p:txBody>
      </p:sp>
      <p:sp>
        <p:nvSpPr>
          <p:cNvPr id="15" name="Rettangolo 14"/>
          <p:cNvSpPr/>
          <p:nvPr/>
        </p:nvSpPr>
        <p:spPr>
          <a:xfrm>
            <a:off x="0" y="928670"/>
            <a:ext cx="9144000" cy="3893374"/>
          </a:xfrm>
          <a:prstGeom prst="rect">
            <a:avLst/>
          </a:prstGeom>
        </p:spPr>
        <p:txBody>
          <a:bodyPr wrap="square">
            <a:spAutoFit/>
          </a:bodyPr>
          <a:lstStyle/>
          <a:p>
            <a:pPr marL="228600" lvl="0" indent="-228600">
              <a:buFont typeface="+mj-lt"/>
              <a:buAutoNum type="alphaUcPeriod"/>
            </a:pPr>
            <a:r>
              <a:rPr lang="it-IT" sz="1200" dirty="0" smtClean="0"/>
              <a:t>Superficie con funzione "altro" attuale (dati Variante PGT): 319.571 mq</a:t>
            </a:r>
          </a:p>
          <a:p>
            <a:pPr marL="228600" lvl="0" indent="-228600">
              <a:buFont typeface="+mj-lt"/>
              <a:buAutoNum type="alphaUcPeriod"/>
            </a:pPr>
            <a:r>
              <a:rPr lang="it-IT" sz="1200" dirty="0" smtClean="0"/>
              <a:t>Superficie con funzione "altro" prevista dalla Variante PGT: 57.192 mq</a:t>
            </a:r>
          </a:p>
          <a:p>
            <a:pPr marL="228600" lvl="0" indent="-228600">
              <a:buFont typeface="+mj-lt"/>
              <a:buAutoNum type="alphaUcPeriod"/>
            </a:pPr>
            <a:r>
              <a:rPr lang="it-IT" sz="1200" dirty="0" smtClean="0"/>
              <a:t>Addetti (dati Istat 2019): 1.190</a:t>
            </a:r>
          </a:p>
          <a:p>
            <a:pPr marL="228600" lvl="0" indent="-228600">
              <a:buFont typeface="+mj-lt"/>
              <a:buAutoNum type="alphaUcPeriod"/>
            </a:pPr>
            <a:r>
              <a:rPr lang="it-IT" sz="1200" dirty="0" smtClean="0"/>
              <a:t>Mq/Addetto: A/C = 268,5 mq</a:t>
            </a:r>
          </a:p>
          <a:p>
            <a:pPr marL="228600" lvl="0" indent="-228600">
              <a:buFont typeface="+mj-lt"/>
              <a:buAutoNum type="alphaUcPeriod"/>
            </a:pPr>
            <a:r>
              <a:rPr lang="it-IT" sz="1200" dirty="0" smtClean="0"/>
              <a:t>Tasso di crescita reale Addetti 2011-2019: -2% (-21 addetti annue in media)</a:t>
            </a:r>
          </a:p>
          <a:p>
            <a:pPr marL="228600" lvl="0" indent="-228600">
              <a:buFont typeface="+mj-lt"/>
              <a:buAutoNum type="alphaUcPeriod"/>
            </a:pPr>
            <a:r>
              <a:rPr lang="it-IT" sz="1200" dirty="0" smtClean="0"/>
              <a:t>Previsioni addetti </a:t>
            </a:r>
            <a:r>
              <a:rPr lang="it-IT" sz="1200" i="1" dirty="0" smtClean="0"/>
              <a:t>(al tempo t+5 anni rispetto all'ultimo dato disponibile)</a:t>
            </a:r>
            <a:r>
              <a:rPr lang="it-IT" sz="1200" dirty="0" smtClean="0"/>
              <a:t>: 1085</a:t>
            </a:r>
          </a:p>
          <a:p>
            <a:pPr marL="228600" lvl="0" indent="-228600">
              <a:buFont typeface="+mj-lt"/>
              <a:buAutoNum type="alphaUcPeriod"/>
            </a:pPr>
            <a:r>
              <a:rPr lang="it-IT" sz="1200" dirty="0" smtClean="0"/>
              <a:t>Superficie necessaria su stima addetti </a:t>
            </a:r>
            <a:r>
              <a:rPr lang="it-IT" sz="1200" i="1" dirty="0" smtClean="0"/>
              <a:t>(al tempo t+5 anni rispetto all'ultimo dato disponibile)</a:t>
            </a:r>
            <a:r>
              <a:rPr lang="it-IT" sz="1200" dirty="0" smtClean="0"/>
              <a:t>: 291.322,5 mq</a:t>
            </a:r>
          </a:p>
          <a:p>
            <a:pPr marL="228600" lvl="0" indent="-228600">
              <a:buFont typeface="+mj-lt"/>
              <a:buAutoNum type="alphaUcPeriod"/>
            </a:pPr>
            <a:r>
              <a:rPr lang="it-IT" sz="1200" dirty="0" smtClean="0"/>
              <a:t>Stima fabbisogno Superficie con funzione "altro" </a:t>
            </a:r>
            <a:r>
              <a:rPr lang="it-IT" sz="1200" i="1" dirty="0" smtClean="0"/>
              <a:t>(al tempo t+5 rispetto all'ultimo dato disponibile)</a:t>
            </a:r>
            <a:r>
              <a:rPr lang="it-IT" sz="1200" dirty="0" smtClean="0"/>
              <a:t>: G-A-B = -85.440,5 mq</a:t>
            </a:r>
          </a:p>
          <a:p>
            <a:r>
              <a:rPr lang="it-IT" sz="1200" dirty="0" smtClean="0"/>
              <a:t> </a:t>
            </a:r>
          </a:p>
          <a:p>
            <a:pPr algn="just"/>
            <a:r>
              <a:rPr lang="it-IT" sz="1200" dirty="0" smtClean="0"/>
              <a:t>Si confermano le previsioni di superfici con funzione "altro" della presente Variante PGT essendo le stesse il risultato dell'applicazione della soglia di riduzione finale del consumo di suolo. </a:t>
            </a:r>
          </a:p>
          <a:p>
            <a:pPr algn="just"/>
            <a:endParaRPr lang="it-IT" sz="1200" dirty="0" smtClean="0"/>
          </a:p>
          <a:p>
            <a:pPr algn="just"/>
            <a:r>
              <a:rPr lang="it-IT" sz="1200" dirty="0" smtClean="0"/>
              <a:t>Si fa presente inoltre che, così come individuato all'interno del quadro conoscitivo, la conferma di nuove previsioni di superficie con funzione differente dal residenziale (nel rispetto dell'applicazione della soglia di riduzione finale così come espressa e recepita in base all'allegato B del PTCP di Monza e Brianza) è dettata anche dal fatto che riguardo al settore secondario il territorio di Sulbiate evidenzia un certo grado di appetibilità per l'imprenditoria locale. </a:t>
            </a:r>
          </a:p>
          <a:p>
            <a:pPr algn="just"/>
            <a:endParaRPr lang="it-IT" sz="1200" dirty="0" smtClean="0"/>
          </a:p>
          <a:p>
            <a:pPr algn="just"/>
            <a:r>
              <a:rPr lang="it-IT" sz="1200" dirty="0" smtClean="0"/>
              <a:t>La Variante PGT, dunque, come enunciato dagli obiettivi strategici di Piano mira al consolidamento e all'implementazione di tale specificità territoriale al fine di, tra gli altri, poter raggiungere obiettivi quali l'implementazione del sistema dei servizi e del sistema infrastrutturale determinabili (anche) tramite l'attuazione delle suddette previsioni.</a:t>
            </a:r>
          </a:p>
          <a:p>
            <a:pPr marL="228600" lvl="0" indent="-228600" algn="just"/>
            <a:endParaRPr lang="it-IT" sz="700" b="1" i="1" dirty="0" smtClean="0"/>
          </a:p>
        </p:txBody>
      </p:sp>
    </p:spTree>
    <p:extLst>
      <p:ext uri="{BB962C8B-B14F-4D97-AF65-F5344CB8AC3E}">
        <p14:creationId xmlns:p14="http://schemas.microsoft.com/office/powerpoint/2010/main" val="293353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DEMOGRAFICHE</a:t>
            </a:r>
          </a:p>
        </p:txBody>
      </p:sp>
      <p:graphicFrame>
        <p:nvGraphicFramePr>
          <p:cNvPr id="14" name="Grafico 13"/>
          <p:cNvGraphicFramePr/>
          <p:nvPr>
            <p:extLst>
              <p:ext uri="{D42A27DB-BD31-4B8C-83A1-F6EECF244321}">
                <p14:modId xmlns:p14="http://schemas.microsoft.com/office/powerpoint/2010/main" val="2937310009"/>
              </p:ext>
            </p:extLst>
          </p:nvPr>
        </p:nvGraphicFramePr>
        <p:xfrm>
          <a:off x="339742" y="949882"/>
          <a:ext cx="8424936" cy="2726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446604458"/>
              </p:ext>
            </p:extLst>
          </p:nvPr>
        </p:nvGraphicFramePr>
        <p:xfrm>
          <a:off x="348589" y="3882601"/>
          <a:ext cx="8229600" cy="2133600"/>
        </p:xfrm>
        <a:graphic>
          <a:graphicData uri="http://schemas.openxmlformats.org/drawingml/2006/table">
            <a:tbl>
              <a:tblPr firstRow="1" firstCol="1" bandRow="1"/>
              <a:tblGrid>
                <a:gridCol w="1866473">
                  <a:extLst>
                    <a:ext uri="{9D8B030D-6E8A-4147-A177-3AD203B41FA5}">
                      <a16:colId xmlns="" xmlns:a16="http://schemas.microsoft.com/office/drawing/2014/main" val="2200796957"/>
                    </a:ext>
                  </a:extLst>
                </a:gridCol>
                <a:gridCol w="4692518">
                  <a:extLst>
                    <a:ext uri="{9D8B030D-6E8A-4147-A177-3AD203B41FA5}">
                      <a16:colId xmlns="" xmlns:a16="http://schemas.microsoft.com/office/drawing/2014/main" val="4011201484"/>
                    </a:ext>
                  </a:extLst>
                </a:gridCol>
                <a:gridCol w="1670609">
                  <a:extLst>
                    <a:ext uri="{9D8B030D-6E8A-4147-A177-3AD203B41FA5}">
                      <a16:colId xmlns="" xmlns:a16="http://schemas.microsoft.com/office/drawing/2014/main" val="2461395379"/>
                    </a:ext>
                  </a:extLst>
                </a:gridCol>
              </a:tblGrid>
              <a:tr h="0">
                <a:tc>
                  <a:txBody>
                    <a:bodyPr/>
                    <a:lstStyle/>
                    <a:p>
                      <a:pPr indent="-180340" algn="ctr">
                        <a:spcAft>
                          <a:spcPts val="0"/>
                        </a:spcAft>
                      </a:pPr>
                      <a:r>
                        <a:rPr lang="it-IT" sz="1000" b="1" dirty="0">
                          <a:effectLst/>
                          <a:latin typeface="Swis721 Lt BT" panose="020B0403020202020204" pitchFamily="34" charset="0"/>
                          <a:ea typeface="Calibri" panose="020F0502020204030204" pitchFamily="34" charset="0"/>
                          <a:cs typeface="ISOCPEUR" panose="020B0604020202020204" pitchFamily="34" charset="0"/>
                        </a:rPr>
                        <a:t>CENSIMENTO</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POPOLAZIONE RESIDENTE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VARIAZIONE %</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12595657"/>
                  </a:ext>
                </a:extLst>
              </a:tr>
              <a:tr h="0">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NUM. / ANNO</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vMerge="1">
                  <a:txBody>
                    <a:bodyPr/>
                    <a:lstStyle/>
                    <a:p>
                      <a:endParaRPr lang="it-IT"/>
                    </a:p>
                  </a:txBody>
                  <a:tcPr/>
                </a:tc>
                <a:tc vMerge="1">
                  <a:txBody>
                    <a:bodyPr/>
                    <a:lstStyle/>
                    <a:p>
                      <a:endParaRPr lang="it-IT"/>
                    </a:p>
                  </a:txBody>
                  <a:tcPr/>
                </a:tc>
                <a:extLst>
                  <a:ext uri="{0D108BD9-81ED-4DB2-BD59-A6C34878D82A}">
                    <a16:rowId xmlns="" xmlns:a16="http://schemas.microsoft.com/office/drawing/2014/main" val="1828118300"/>
                  </a:ext>
                </a:extLst>
              </a:tr>
              <a:tr h="0">
                <a:tc>
                  <a:txBody>
                    <a:bodyPr/>
                    <a:lstStyle/>
                    <a:p>
                      <a:pPr indent="-180340" algn="l">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6° - 1921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2.351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+ 7,5%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(sul 1911)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4124093619"/>
                  </a:ext>
                </a:extLst>
              </a:tr>
              <a:tr h="0">
                <a:tc>
                  <a:txBody>
                    <a:bodyPr/>
                    <a:lstStyle/>
                    <a:p>
                      <a:pPr indent="-180340" algn="l">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7° - 1931</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2.205</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- 6,2%</a:t>
                      </a:r>
                      <a:endParaRPr lang="it-IT" sz="1200"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3574091119"/>
                  </a:ext>
                </a:extLst>
              </a:tr>
              <a:tr h="0">
                <a:tc>
                  <a:txBody>
                    <a:bodyPr/>
                    <a:lstStyle/>
                    <a:p>
                      <a:pPr indent="-180340" algn="l">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8° - 1936/41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2.210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+ 0,2%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2158669826"/>
                  </a:ext>
                </a:extLst>
              </a:tr>
              <a:tr h="0">
                <a:tc>
                  <a:txBody>
                    <a:bodyPr/>
                    <a:lstStyle/>
                    <a:p>
                      <a:pPr indent="-180340" algn="l">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9° - 1951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2.318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+ 4,9%</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668268278"/>
                  </a:ext>
                </a:extLst>
              </a:tr>
              <a:tr h="0">
                <a:tc>
                  <a:txBody>
                    <a:bodyPr/>
                    <a:lstStyle/>
                    <a:p>
                      <a:pPr indent="-180340" algn="l">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10° - 1961</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2.257</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- 2,6%</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4212675304"/>
                  </a:ext>
                </a:extLst>
              </a:tr>
              <a:tr h="0">
                <a:tc>
                  <a:txBody>
                    <a:bodyPr/>
                    <a:lstStyle/>
                    <a:p>
                      <a:pPr indent="-180340" algn="l">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11° - 1971</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2.233</a:t>
                      </a:r>
                      <a:endParaRPr lang="it-IT" sz="120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- 1,1%</a:t>
                      </a:r>
                      <a:endParaRPr lang="it-IT" sz="1200"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1847645662"/>
                  </a:ext>
                </a:extLst>
              </a:tr>
              <a:tr h="0">
                <a:tc>
                  <a:txBody>
                    <a:bodyPr/>
                    <a:lstStyle/>
                    <a:p>
                      <a:pPr indent="-180340" algn="l">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12° - 1981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2.303</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+ 3,1%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796906977"/>
                  </a:ext>
                </a:extLst>
              </a:tr>
              <a:tr h="0">
                <a:tc>
                  <a:txBody>
                    <a:bodyPr/>
                    <a:lstStyle/>
                    <a:p>
                      <a:pPr indent="-180340" algn="l">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13° - 1991</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2.932</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+ 27,3%</a:t>
                      </a:r>
                      <a:endParaRPr lang="it-IT" sz="1200" dirty="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652548727"/>
                  </a:ext>
                </a:extLst>
              </a:tr>
              <a:tr h="0">
                <a:tc>
                  <a:txBody>
                    <a:bodyPr/>
                    <a:lstStyle/>
                    <a:p>
                      <a:pPr indent="-180340" algn="l">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14° - 2001</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3.305</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solidFill>
                            <a:schemeClr val="tx1"/>
                          </a:solidFill>
                          <a:effectLst/>
                          <a:latin typeface="Swis721 Lt BT" panose="020B0403020202020204" pitchFamily="34" charset="0"/>
                          <a:ea typeface="Calibri" panose="020F0502020204030204" pitchFamily="34" charset="0"/>
                          <a:cs typeface="ISOCPEUR" panose="020B0604020202020204" pitchFamily="34" charset="0"/>
                        </a:rPr>
                        <a:t>+ 12,7%</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3415231085"/>
                  </a:ext>
                </a:extLst>
              </a:tr>
              <a:tr h="0">
                <a:tc>
                  <a:txBody>
                    <a:bodyPr/>
                    <a:lstStyle/>
                    <a:p>
                      <a:pPr indent="-180340" algn="l">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15° - 2011</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4.067</a:t>
                      </a:r>
                      <a:endParaRPr lang="it-IT" sz="120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solidFill>
                            <a:schemeClr val="tx1"/>
                          </a:solidFill>
                          <a:effectLst/>
                          <a:latin typeface="Swis721 Lt BT" panose="020B0403020202020204" pitchFamily="34" charset="0"/>
                          <a:ea typeface="Calibri" panose="020F0502020204030204" pitchFamily="34" charset="0"/>
                          <a:cs typeface="ISOCPEUR" panose="020B0604020202020204" pitchFamily="34" charset="0"/>
                        </a:rPr>
                        <a:t>+ 23,1%</a:t>
                      </a:r>
                      <a:endParaRPr lang="it-IT" sz="1200" dirty="0">
                        <a:solidFill>
                          <a:schemeClr val="tx1"/>
                        </a:solidFill>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2753339039"/>
                  </a:ext>
                </a:extLst>
              </a:tr>
              <a:tr h="0">
                <a:tc>
                  <a:txBody>
                    <a:bodyPr/>
                    <a:lstStyle/>
                    <a:p>
                      <a:pPr indent="-180340" algn="l">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2018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4.334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effectLst/>
                          <a:latin typeface="Swis721 Lt BT" panose="020B0403020202020204" pitchFamily="34" charset="0"/>
                          <a:ea typeface="Calibri" panose="020F0502020204030204" pitchFamily="34" charset="0"/>
                          <a:cs typeface="ISOCPEUR" panose="020B0604020202020204" pitchFamily="34" charset="0"/>
                        </a:rPr>
                        <a:t>+ 6,6%</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2888834751"/>
                  </a:ext>
                </a:extLst>
              </a:tr>
            </a:tbl>
          </a:graphicData>
        </a:graphic>
      </p:graphicFrame>
    </p:spTree>
    <p:extLst>
      <p:ext uri="{BB962C8B-B14F-4D97-AF65-F5344CB8AC3E}">
        <p14:creationId xmlns:p14="http://schemas.microsoft.com/office/powerpoint/2010/main" val="2643495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DEMOGRAFICHE</a:t>
            </a:r>
          </a:p>
        </p:txBody>
      </p:sp>
      <p:sp>
        <p:nvSpPr>
          <p:cNvPr id="2" name="Rettangolo 1"/>
          <p:cNvSpPr/>
          <p:nvPr/>
        </p:nvSpPr>
        <p:spPr>
          <a:xfrm>
            <a:off x="162826" y="5085232"/>
            <a:ext cx="8530314" cy="1600438"/>
          </a:xfrm>
          <a:prstGeom prst="rect">
            <a:avLst/>
          </a:prstGeom>
        </p:spPr>
        <p:txBody>
          <a:bodyPr wrap="square">
            <a:spAutoFit/>
          </a:bodyPr>
          <a:lstStyle/>
          <a:p>
            <a:pPr algn="just"/>
            <a:r>
              <a:rPr lang="it-IT" sz="1400" dirty="0" smtClean="0">
                <a:latin typeface="Swis721 Lt BT" panose="020B0403020202020204" pitchFamily="34" charset="0"/>
                <a:ea typeface="Calibri" panose="020F0502020204030204" pitchFamily="34" charset="0"/>
                <a:cs typeface="ISOCPEUR" panose="020B0604020202020204" pitchFamily="34" charset="0"/>
              </a:rPr>
              <a:t>La </a:t>
            </a:r>
            <a:r>
              <a:rPr lang="it-IT" sz="1400" dirty="0">
                <a:latin typeface="Swis721 Lt BT" panose="020B0403020202020204" pitchFamily="34" charset="0"/>
                <a:ea typeface="Calibri" panose="020F0502020204030204" pitchFamily="34" charset="0"/>
                <a:cs typeface="ISOCPEUR" panose="020B0604020202020204" pitchFamily="34" charset="0"/>
              </a:rPr>
              <a:t>popolazione di Sulbiate è passata dai 3.298 abitanti del 2001 ai 4.334 di fine </a:t>
            </a:r>
            <a:r>
              <a:rPr lang="it-IT" sz="1400" dirty="0" smtClean="0">
                <a:latin typeface="Swis721 Lt BT" panose="020B0403020202020204" pitchFamily="34" charset="0"/>
                <a:ea typeface="Calibri" panose="020F0502020204030204" pitchFamily="34" charset="0"/>
                <a:cs typeface="ISOCPEUR" panose="020B0604020202020204" pitchFamily="34" charset="0"/>
              </a:rPr>
              <a:t>2018: </a:t>
            </a:r>
            <a:r>
              <a:rPr lang="it-IT" sz="1400" b="1" dirty="0">
                <a:solidFill>
                  <a:srgbClr val="FF0000"/>
                </a:solidFill>
                <a:latin typeface="Swis721 Lt BT" panose="020B0403020202020204" pitchFamily="34" charset="0"/>
                <a:ea typeface="Calibri" panose="020F0502020204030204" pitchFamily="34" charset="0"/>
                <a:cs typeface="ISOCPEUR" panose="020B0604020202020204" pitchFamily="34" charset="0"/>
              </a:rPr>
              <a:t>un incremento del 31,4% in oltre quindici </a:t>
            </a:r>
            <a:r>
              <a:rPr lang="it-IT" sz="1400" b="1" dirty="0" smtClean="0">
                <a:solidFill>
                  <a:srgbClr val="FF0000"/>
                </a:solidFill>
                <a:latin typeface="Swis721 Lt BT" panose="020B0403020202020204" pitchFamily="34" charset="0"/>
                <a:ea typeface="Calibri" panose="020F0502020204030204" pitchFamily="34" charset="0"/>
                <a:cs typeface="ISOCPEUR" panose="020B0604020202020204" pitchFamily="34" charset="0"/>
              </a:rPr>
              <a:t>anni.</a:t>
            </a:r>
            <a:r>
              <a:rPr lang="it-IT" sz="1400" dirty="0" smtClean="0">
                <a:latin typeface="Swis721 Lt BT" panose="020B0403020202020204" pitchFamily="34" charset="0"/>
                <a:ea typeface="Calibri" panose="020F0502020204030204" pitchFamily="34" charset="0"/>
                <a:cs typeface="ISOCPEUR" panose="020B0604020202020204" pitchFamily="34" charset="0"/>
              </a:rPr>
              <a:t> </a:t>
            </a:r>
          </a:p>
          <a:p>
            <a:pPr algn="just"/>
            <a:endParaRPr lang="it-IT" sz="1400" b="1" dirty="0" smtClean="0">
              <a:solidFill>
                <a:srgbClr val="FF0000"/>
              </a:solidFill>
              <a:latin typeface="Swis721 Lt BT" panose="020B0403020202020204" pitchFamily="34" charset="0"/>
              <a:ea typeface="Calibri" panose="020F0502020204030204" pitchFamily="34" charset="0"/>
              <a:cs typeface="ISOCPEUR" panose="020B0604020202020204" pitchFamily="34" charset="0"/>
            </a:endParaRPr>
          </a:p>
          <a:p>
            <a:pPr algn="just"/>
            <a:r>
              <a:rPr lang="it-IT" sz="1400" b="1" dirty="0" smtClean="0">
                <a:solidFill>
                  <a:srgbClr val="FF0000"/>
                </a:solidFill>
                <a:latin typeface="Swis721 Lt BT" panose="020B0403020202020204" pitchFamily="34" charset="0"/>
                <a:ea typeface="Calibri" panose="020F0502020204030204" pitchFamily="34" charset="0"/>
                <a:cs typeface="ISOCPEUR" panose="020B0604020202020204" pitchFamily="34" charset="0"/>
              </a:rPr>
              <a:t>L’incremento </a:t>
            </a:r>
            <a:r>
              <a:rPr lang="it-IT" sz="1400" b="1" dirty="0">
                <a:solidFill>
                  <a:srgbClr val="FF0000"/>
                </a:solidFill>
                <a:latin typeface="Swis721 Lt BT" panose="020B0403020202020204" pitchFamily="34" charset="0"/>
                <a:ea typeface="Calibri" panose="020F0502020204030204" pitchFamily="34" charset="0"/>
                <a:cs typeface="ISOCPEUR" panose="020B0604020202020204" pitchFamily="34" charset="0"/>
              </a:rPr>
              <a:t>dal 31/12 del 2005 al 31/12 del 2018 è stato del 23,23% (817 nuovi abitanti), con un incremento percentuale annuo (medio) basso (+</a:t>
            </a:r>
            <a:r>
              <a:rPr lang="it-IT" sz="1400" b="1" dirty="0" smtClean="0">
                <a:solidFill>
                  <a:srgbClr val="FF0000"/>
                </a:solidFill>
                <a:latin typeface="Swis721 Lt BT" panose="020B0403020202020204" pitchFamily="34" charset="0"/>
                <a:ea typeface="Calibri" panose="020F0502020204030204" pitchFamily="34" charset="0"/>
                <a:cs typeface="ISOCPEUR" panose="020B0604020202020204" pitchFamily="34" charset="0"/>
              </a:rPr>
              <a:t>1,63).</a:t>
            </a:r>
            <a:r>
              <a:rPr lang="it-IT" sz="1400" dirty="0" smtClean="0">
                <a:latin typeface="Swis721 Lt BT" panose="020B0403020202020204" pitchFamily="34" charset="0"/>
                <a:ea typeface="Calibri" panose="020F0502020204030204" pitchFamily="34" charset="0"/>
                <a:cs typeface="ISOCPEUR" panose="020B0604020202020204" pitchFamily="34" charset="0"/>
              </a:rPr>
              <a:t> </a:t>
            </a:r>
            <a:endParaRPr lang="it-IT" sz="1400" dirty="0">
              <a:solidFill>
                <a:srgbClr val="FF0000"/>
              </a:solidFill>
              <a:latin typeface="Swis721 Lt BT" panose="020B0403020202020204" pitchFamily="34" charset="0"/>
              <a:ea typeface="Calibri" panose="020F0502020204030204" pitchFamily="34" charset="0"/>
              <a:cs typeface="ISOCPEUR" panose="020B0604020202020204" pitchFamily="34" charset="0"/>
            </a:endParaRPr>
          </a:p>
          <a:p>
            <a:pPr algn="just"/>
            <a:endParaRPr lang="it-IT" sz="1400" dirty="0">
              <a:latin typeface="Swis721 Lt BT" panose="020B0403020202020204" pitchFamily="34" charset="0"/>
              <a:ea typeface="Calibri" panose="020F0502020204030204" pitchFamily="34" charset="0"/>
              <a:cs typeface="ISOCPEUR" panose="020B0604020202020204" pitchFamily="34" charset="0"/>
            </a:endParaRPr>
          </a:p>
          <a:p>
            <a:pPr algn="just">
              <a:spcAft>
                <a:spcPts val="0"/>
              </a:spcAft>
            </a:pPr>
            <a:endParaRPr lang="it-IT" sz="1400" dirty="0">
              <a:latin typeface="Swis721 Lt BT" panose="020B0403020202020204" pitchFamily="34" charset="0"/>
              <a:ea typeface="Calibri" panose="020F0502020204030204" pitchFamily="34" charset="0"/>
              <a:cs typeface="ISOCPEUR"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735366221"/>
              </p:ext>
            </p:extLst>
          </p:nvPr>
        </p:nvGraphicFramePr>
        <p:xfrm>
          <a:off x="251520" y="772854"/>
          <a:ext cx="8352927" cy="4282742"/>
        </p:xfrm>
        <a:graphic>
          <a:graphicData uri="http://schemas.openxmlformats.org/drawingml/2006/table">
            <a:tbl>
              <a:tblPr firstRow="1" firstCol="1" bandRow="1"/>
              <a:tblGrid>
                <a:gridCol w="1467424">
                  <a:extLst>
                    <a:ext uri="{9D8B030D-6E8A-4147-A177-3AD203B41FA5}">
                      <a16:colId xmlns="" xmlns:a16="http://schemas.microsoft.com/office/drawing/2014/main" val="2870341791"/>
                    </a:ext>
                  </a:extLst>
                </a:gridCol>
                <a:gridCol w="2211135">
                  <a:extLst>
                    <a:ext uri="{9D8B030D-6E8A-4147-A177-3AD203B41FA5}">
                      <a16:colId xmlns="" xmlns:a16="http://schemas.microsoft.com/office/drawing/2014/main" val="2972685900"/>
                    </a:ext>
                  </a:extLst>
                </a:gridCol>
                <a:gridCol w="1168592">
                  <a:extLst>
                    <a:ext uri="{9D8B030D-6E8A-4147-A177-3AD203B41FA5}">
                      <a16:colId xmlns="" xmlns:a16="http://schemas.microsoft.com/office/drawing/2014/main" val="1546410755"/>
                    </a:ext>
                  </a:extLst>
                </a:gridCol>
                <a:gridCol w="1168592">
                  <a:extLst>
                    <a:ext uri="{9D8B030D-6E8A-4147-A177-3AD203B41FA5}">
                      <a16:colId xmlns="" xmlns:a16="http://schemas.microsoft.com/office/drawing/2014/main" val="3978352218"/>
                    </a:ext>
                  </a:extLst>
                </a:gridCol>
                <a:gridCol w="1168592">
                  <a:extLst>
                    <a:ext uri="{9D8B030D-6E8A-4147-A177-3AD203B41FA5}">
                      <a16:colId xmlns="" xmlns:a16="http://schemas.microsoft.com/office/drawing/2014/main" val="3841426716"/>
                    </a:ext>
                  </a:extLst>
                </a:gridCol>
                <a:gridCol w="1168592">
                  <a:extLst>
                    <a:ext uri="{9D8B030D-6E8A-4147-A177-3AD203B41FA5}">
                      <a16:colId xmlns="" xmlns:a16="http://schemas.microsoft.com/office/drawing/2014/main" val="4154174901"/>
                    </a:ext>
                  </a:extLst>
                </a:gridCol>
              </a:tblGrid>
              <a:tr h="618470">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ANNO</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(al 31/12)</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POPOLAZIONE RESIDENTE</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VARIAZIONE ASSOLUTA</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180340" algn="ctr">
                        <a:spcAft>
                          <a:spcPts val="0"/>
                        </a:spcAft>
                      </a:pPr>
                      <a:r>
                        <a:rPr lang="it-IT" sz="12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VARIAZIONE PERCENTUALE</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NUMERO FAMIGLIE</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MEDIA COMPONENTI PER FAMIGLIA</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0275098"/>
                  </a:ext>
                </a:extLst>
              </a:tr>
              <a:tr h="103078">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3.298</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6827313"/>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3.301</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+ 0,09%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56037056"/>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3.306</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+ 5</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+ 0,15%</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1.298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2,51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7041755"/>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3.441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+ 135</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+ 4,08%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1.354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2,51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0964368"/>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2005</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3.517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+ 76</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+ 2,21%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1.394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2,49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15792668"/>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3.678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+ 161</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+ 4,58%</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1.478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2,46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4816417"/>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3.761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+ 83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+ 2,26%</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1.532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2,42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3931521"/>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3.851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+ 90</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+ 2,39%</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1.568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2,43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3381360"/>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2009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3.877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+ 26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+ 0,68%</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1.596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2,40</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1327284"/>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2010</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3.995</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+ 118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+ 3,04%</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1.660</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8658923"/>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4.072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+ 77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+ 1,93%</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1.708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2902928"/>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4.144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+ 72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+ 1,77%</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1.749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0263576"/>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4.191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+ 47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+ 1,13%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1.752</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5330963"/>
                  </a:ext>
                </a:extLst>
              </a:tr>
              <a:tr h="103078">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4.180</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solidFill>
                            <a:srgbClr val="FF0000"/>
                          </a:solidFill>
                          <a:effectLst/>
                          <a:latin typeface="Swis721 Lt BT" panose="020B0403020202020204" pitchFamily="34" charset="0"/>
                          <a:ea typeface="Times New Roman" panose="02020603050405020304" pitchFamily="18" charset="0"/>
                          <a:cs typeface="ISOCPEUR" panose="020B0604020202020204" pitchFamily="34" charset="0"/>
                        </a:rPr>
                        <a:t>- 11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solidFill>
                            <a:srgbClr val="FF0000"/>
                          </a:solidFill>
                          <a:effectLst/>
                          <a:latin typeface="Swis721 Lt BT" panose="020B0403020202020204" pitchFamily="34" charset="0"/>
                          <a:ea typeface="Times New Roman" panose="02020603050405020304" pitchFamily="18" charset="0"/>
                          <a:cs typeface="ISOCPEUR" panose="020B0604020202020204" pitchFamily="34" charset="0"/>
                        </a:rPr>
                        <a:t>- 0,26%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1.755</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5665050"/>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2015</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4.186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+ 0,14%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1.766</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2,35</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4484214"/>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2016</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4.194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+ 0,19%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1.776</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2,34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9540724"/>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2017</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4.283</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+ 89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+ 2,12%</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1.817</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2,34</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5728708"/>
                  </a:ext>
                </a:extLst>
              </a:tr>
              <a:tr h="206157">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2018</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4.334</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+ 51</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+ 1,19%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a:effectLst/>
                          <a:latin typeface="Swis721 Lt BT" panose="020B0403020202020204" pitchFamily="34" charset="0"/>
                          <a:ea typeface="Times New Roman" panose="02020603050405020304" pitchFamily="18" charset="0"/>
                          <a:cs typeface="ISOCPEUR" panose="020B0604020202020204" pitchFamily="34" charset="0"/>
                        </a:rPr>
                        <a:t>1.849</a:t>
                      </a:r>
                      <a:endParaRPr lang="it-IT" sz="160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dirty="0">
                          <a:effectLst/>
                          <a:latin typeface="Swis721 Lt BT" panose="020B0403020202020204" pitchFamily="34" charset="0"/>
                          <a:ea typeface="Times New Roman" panose="02020603050405020304" pitchFamily="18" charset="0"/>
                          <a:cs typeface="ISOCPEUR" panose="020B0604020202020204" pitchFamily="34" charset="0"/>
                        </a:rPr>
                        <a:t>2,32</a:t>
                      </a:r>
                      <a:endParaRPr lang="it-IT" sz="1600" dirty="0">
                        <a:effectLst/>
                        <a:latin typeface="Swis721 Lt BT" panose="020B0403020202020204" pitchFamily="34" charset="0"/>
                        <a:ea typeface="Calibri" panose="020F0502020204030204" pitchFamily="34" charset="0"/>
                        <a:cs typeface="ISOCPEUR" panose="020B0604020202020204" pitchFamily="34" charset="0"/>
                      </a:endParaRPr>
                    </a:p>
                  </a:txBody>
                  <a:tcPr marL="50917" marR="5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2214404"/>
                  </a:ext>
                </a:extLst>
              </a:tr>
            </a:tbl>
          </a:graphicData>
        </a:graphic>
      </p:graphicFrame>
    </p:spTree>
    <p:extLst>
      <p:ext uri="{BB962C8B-B14F-4D97-AF65-F5344CB8AC3E}">
        <p14:creationId xmlns:p14="http://schemas.microsoft.com/office/powerpoint/2010/main" val="280564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DEMOGRAFICHE</a:t>
            </a:r>
          </a:p>
        </p:txBody>
      </p:sp>
      <p:sp>
        <p:nvSpPr>
          <p:cNvPr id="2" name="Rettangolo 1"/>
          <p:cNvSpPr/>
          <p:nvPr/>
        </p:nvSpPr>
        <p:spPr>
          <a:xfrm>
            <a:off x="5940152" y="908720"/>
            <a:ext cx="3095836" cy="5478423"/>
          </a:xfrm>
          <a:prstGeom prst="rect">
            <a:avLst/>
          </a:prstGeom>
        </p:spPr>
        <p:txBody>
          <a:bodyPr wrap="square">
            <a:spAutoFit/>
          </a:bodyPr>
          <a:lstStyle/>
          <a:p>
            <a:pPr algn="just">
              <a:spcAft>
                <a:spcPts val="0"/>
              </a:spcAft>
            </a:pPr>
            <a:r>
              <a:rPr lang="it-IT" sz="1400" dirty="0" smtClean="0">
                <a:latin typeface="Swis721 Lt BT" panose="020B0403020202020204" pitchFamily="34" charset="0"/>
                <a:ea typeface="Calibri" panose="020F0502020204030204" pitchFamily="34" charset="0"/>
                <a:cs typeface="ISOCPEUR" panose="020B0604020202020204" pitchFamily="34" charset="0"/>
              </a:rPr>
              <a:t>La </a:t>
            </a:r>
            <a:r>
              <a:rPr lang="it-IT" sz="1400" dirty="0">
                <a:latin typeface="Swis721 Lt BT" panose="020B0403020202020204" pitchFamily="34" charset="0"/>
                <a:ea typeface="Calibri" panose="020F0502020204030204" pitchFamily="34" charset="0"/>
                <a:cs typeface="ISOCPEUR" panose="020B0604020202020204" pitchFamily="34" charset="0"/>
              </a:rPr>
              <a:t>forma del grafico comparato per classi demografiche non assomiglia più a quella di una </a:t>
            </a:r>
            <a:r>
              <a:rPr lang="it-IT" sz="1400" dirty="0" smtClean="0">
                <a:latin typeface="Swis721 Lt BT" panose="020B0403020202020204" pitchFamily="34" charset="0"/>
                <a:ea typeface="Calibri" panose="020F0502020204030204" pitchFamily="34" charset="0"/>
                <a:cs typeface="ISOCPEUR" panose="020B0604020202020204" pitchFamily="34" charset="0"/>
              </a:rPr>
              <a:t>piramide: </a:t>
            </a:r>
            <a:r>
              <a:rPr lang="it-IT" sz="1400" dirty="0">
                <a:latin typeface="Swis721 Lt BT" panose="020B0403020202020204" pitchFamily="34" charset="0"/>
                <a:ea typeface="Calibri" panose="020F0502020204030204" pitchFamily="34" charset="0"/>
                <a:cs typeface="ISOCPEUR" panose="020B0604020202020204" pitchFamily="34" charset="0"/>
              </a:rPr>
              <a:t>ciò è dovuto al fatto che non ci si trova più dinanzi ad una condizione di elevata natalità (base inferiore molto ampia) ed elevata mortalità (base superiore molto ridotta, quasi a punta). Nella maggior parte dei casi, oggi la situazione è la seguente: la base superiore è molto allungata e tende ad uguagliare e spesso a superare la base inferiore. Ciò perché la popolazione anziana è superiore alla popolazione giovanile e le generazioni più giovani stentano a compensare numericamente il continuo invecchiamento della popolazione, mentre la gran parte della popolazione si concentra nella fascia d’età compresa tra i 40 (erano “i 30” sino a circa dieci anni fa) e i 65 anni, andando a disegnare una “pancia” centrale decisamente evidente.</a:t>
            </a:r>
          </a:p>
        </p:txBody>
      </p:sp>
      <p:graphicFrame>
        <p:nvGraphicFramePr>
          <p:cNvPr id="14" name="Grafico 13">
            <a:extLst>
              <a:ext uri="{FF2B5EF4-FFF2-40B4-BE49-F238E27FC236}">
                <a16:creationId xmlns="" xmlns:a16="http://schemas.microsoft.com/office/drawing/2014/main" id="{E267E1D8-CF6D-4FD4-8D08-01090023D1EE}"/>
              </a:ext>
            </a:extLst>
          </p:cNvPr>
          <p:cNvGraphicFramePr/>
          <p:nvPr>
            <p:extLst>
              <p:ext uri="{D42A27DB-BD31-4B8C-83A1-F6EECF244321}">
                <p14:modId xmlns:p14="http://schemas.microsoft.com/office/powerpoint/2010/main" val="3239720219"/>
              </p:ext>
            </p:extLst>
          </p:nvPr>
        </p:nvGraphicFramePr>
        <p:xfrm>
          <a:off x="251520" y="908720"/>
          <a:ext cx="5544616"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56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DEMOGRAFICHE</a:t>
            </a:r>
          </a:p>
        </p:txBody>
      </p:sp>
      <p:sp>
        <p:nvSpPr>
          <p:cNvPr id="6" name="Rettangolo 5"/>
          <p:cNvSpPr/>
          <p:nvPr/>
        </p:nvSpPr>
        <p:spPr>
          <a:xfrm>
            <a:off x="489439" y="1833021"/>
            <a:ext cx="8261194" cy="2677656"/>
          </a:xfrm>
          <a:prstGeom prst="rect">
            <a:avLst/>
          </a:prstGeom>
        </p:spPr>
        <p:txBody>
          <a:bodyPr wrap="square">
            <a:spAutoFit/>
          </a:bodyPr>
          <a:lstStyle/>
          <a:p>
            <a:pPr algn="just">
              <a:spcAft>
                <a:spcPts val="0"/>
              </a:spcAft>
            </a:pPr>
            <a:r>
              <a:rPr lang="it-IT" sz="1400" dirty="0">
                <a:latin typeface="Swis721 Lt BT" panose="020B0403020202020204" pitchFamily="34" charset="0"/>
                <a:ea typeface="Calibri" panose="020F0502020204030204" pitchFamily="34" charset="0"/>
                <a:cs typeface="ISOCPEUR" panose="020B0604020202020204" pitchFamily="34" charset="0"/>
              </a:rPr>
              <a:t>Più della metà delle famiglie (1.492, 87,7%) è composta da 1 o 2 componenti, oltre la metà (1.017, 59,8%) è composto da single; </a:t>
            </a:r>
            <a:endParaRPr lang="it-IT" sz="1400" dirty="0" smtClean="0">
              <a:latin typeface="Swis721 Lt BT" panose="020B0403020202020204" pitchFamily="34" charset="0"/>
              <a:ea typeface="Calibri" panose="020F0502020204030204" pitchFamily="34" charset="0"/>
              <a:cs typeface="ISOCPEUR" panose="020B0604020202020204" pitchFamily="34" charset="0"/>
            </a:endParaRPr>
          </a:p>
          <a:p>
            <a:pPr algn="just">
              <a:spcAft>
                <a:spcPts val="0"/>
              </a:spcAft>
            </a:pPr>
            <a:endParaRPr lang="it-IT" sz="1400" dirty="0">
              <a:latin typeface="Swis721 Lt BT" panose="020B0403020202020204" pitchFamily="34" charset="0"/>
              <a:ea typeface="Calibri" panose="020F0502020204030204" pitchFamily="34" charset="0"/>
              <a:cs typeface="ISOCPEUR" panose="020B0604020202020204" pitchFamily="34" charset="0"/>
            </a:endParaRPr>
          </a:p>
          <a:p>
            <a:pPr algn="just">
              <a:spcAft>
                <a:spcPts val="0"/>
              </a:spcAft>
            </a:pPr>
            <a:r>
              <a:rPr lang="it-IT" sz="1400" dirty="0" smtClean="0">
                <a:latin typeface="Swis721 Lt BT" panose="020B0403020202020204" pitchFamily="34" charset="0"/>
                <a:ea typeface="Calibri" panose="020F0502020204030204" pitchFamily="34" charset="0"/>
                <a:cs typeface="ISOCPEUR" panose="020B0604020202020204" pitchFamily="34" charset="0"/>
              </a:rPr>
              <a:t>questa </a:t>
            </a:r>
            <a:r>
              <a:rPr lang="it-IT" sz="1400" dirty="0">
                <a:latin typeface="Swis721 Lt BT" panose="020B0403020202020204" pitchFamily="34" charset="0"/>
                <a:ea typeface="Calibri" panose="020F0502020204030204" pitchFamily="34" charset="0"/>
                <a:cs typeface="ISOCPEUR" panose="020B0604020202020204" pitchFamily="34" charset="0"/>
              </a:rPr>
              <a:t>tendenza è confermata a livello sovralocale e regionale e dimostra la “polverizzazione” della famiglia così come tradizionalmente intesa: alla presenza costante dei due genitori e di uno e più figli si aggiungono in maniera sempre più numerosa le famiglie composte da un solo genitore (a seguito di divorzi e separazioni), oppure senza nessun figlio a carico</a:t>
            </a:r>
            <a:r>
              <a:rPr lang="it-IT" sz="1400" dirty="0" smtClean="0">
                <a:latin typeface="Swis721 Lt BT" panose="020B0403020202020204" pitchFamily="34" charset="0"/>
                <a:ea typeface="Calibri" panose="020F0502020204030204" pitchFamily="34" charset="0"/>
                <a:cs typeface="ISOCPEUR" panose="020B0604020202020204" pitchFamily="34" charset="0"/>
              </a:rPr>
              <a:t>.</a:t>
            </a:r>
          </a:p>
          <a:p>
            <a:pPr algn="just">
              <a:spcAft>
                <a:spcPts val="0"/>
              </a:spcAft>
            </a:pPr>
            <a:endParaRPr lang="it-IT" sz="1400" dirty="0">
              <a:latin typeface="Swis721 Lt BT" panose="020B0403020202020204" pitchFamily="34" charset="0"/>
              <a:ea typeface="Calibri" panose="020F0502020204030204" pitchFamily="34" charset="0"/>
              <a:cs typeface="ISOCPEUR" panose="020B0604020202020204" pitchFamily="34" charset="0"/>
            </a:endParaRPr>
          </a:p>
          <a:p>
            <a:pPr algn="just">
              <a:spcAft>
                <a:spcPts val="0"/>
              </a:spcAft>
            </a:pPr>
            <a:r>
              <a:rPr lang="it-IT" sz="1400" dirty="0">
                <a:latin typeface="Swis721 Lt BT" panose="020B0403020202020204" pitchFamily="34" charset="0"/>
                <a:ea typeface="Calibri" panose="020F0502020204030204" pitchFamily="34" charset="0"/>
                <a:cs typeface="ISOCPEUR" panose="020B0604020202020204" pitchFamily="34" charset="0"/>
              </a:rPr>
              <a:t>Famiglie mononucleari sono sempre più costituite da anziani e giovani, e questa caratteristica si è riflessa nell’andamento del mercato immobiliare, che ha continuato a produrre alloggi fino alla seria battuta d’arresto segnata dalla Grande Crisi del 2008, riscontrando domanda proprio a motivo della “polverizzazione” della famiglia suddetta. </a:t>
            </a:r>
            <a:endParaRPr lang="it-IT" sz="1400" dirty="0" smtClean="0">
              <a:latin typeface="Swis721 Lt BT" panose="020B0403020202020204" pitchFamily="34" charset="0"/>
              <a:ea typeface="Calibri" panose="020F0502020204030204" pitchFamily="34" charset="0"/>
              <a:cs typeface="ISOCPEUR" panose="020B0604020202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3088712418"/>
              </p:ext>
            </p:extLst>
          </p:nvPr>
        </p:nvGraphicFramePr>
        <p:xfrm>
          <a:off x="593304" y="1100485"/>
          <a:ext cx="8139073" cy="609600"/>
        </p:xfrm>
        <a:graphic>
          <a:graphicData uri="http://schemas.openxmlformats.org/drawingml/2006/table">
            <a:tbl>
              <a:tblPr firstRow="1" firstCol="1" bandRow="1"/>
              <a:tblGrid>
                <a:gridCol w="1546424">
                  <a:extLst>
                    <a:ext uri="{9D8B030D-6E8A-4147-A177-3AD203B41FA5}">
                      <a16:colId xmlns="" xmlns:a16="http://schemas.microsoft.com/office/drawing/2014/main" val="2854342450"/>
                    </a:ext>
                  </a:extLst>
                </a:gridCol>
                <a:gridCol w="830186">
                  <a:extLst>
                    <a:ext uri="{9D8B030D-6E8A-4147-A177-3AD203B41FA5}">
                      <a16:colId xmlns="" xmlns:a16="http://schemas.microsoft.com/office/drawing/2014/main" val="3469928215"/>
                    </a:ext>
                  </a:extLst>
                </a:gridCol>
                <a:gridCol w="901809">
                  <a:extLst>
                    <a:ext uri="{9D8B030D-6E8A-4147-A177-3AD203B41FA5}">
                      <a16:colId xmlns="" xmlns:a16="http://schemas.microsoft.com/office/drawing/2014/main" val="457608464"/>
                    </a:ext>
                  </a:extLst>
                </a:gridCol>
                <a:gridCol w="901809">
                  <a:extLst>
                    <a:ext uri="{9D8B030D-6E8A-4147-A177-3AD203B41FA5}">
                      <a16:colId xmlns="" xmlns:a16="http://schemas.microsoft.com/office/drawing/2014/main" val="1051725801"/>
                    </a:ext>
                  </a:extLst>
                </a:gridCol>
                <a:gridCol w="901809">
                  <a:extLst>
                    <a:ext uri="{9D8B030D-6E8A-4147-A177-3AD203B41FA5}">
                      <a16:colId xmlns="" xmlns:a16="http://schemas.microsoft.com/office/drawing/2014/main" val="2037248268"/>
                    </a:ext>
                  </a:extLst>
                </a:gridCol>
                <a:gridCol w="901809">
                  <a:extLst>
                    <a:ext uri="{9D8B030D-6E8A-4147-A177-3AD203B41FA5}">
                      <a16:colId xmlns="" xmlns:a16="http://schemas.microsoft.com/office/drawing/2014/main" val="1004243007"/>
                    </a:ext>
                  </a:extLst>
                </a:gridCol>
                <a:gridCol w="1295741">
                  <a:extLst>
                    <a:ext uri="{9D8B030D-6E8A-4147-A177-3AD203B41FA5}">
                      <a16:colId xmlns="" xmlns:a16="http://schemas.microsoft.com/office/drawing/2014/main" val="3464874223"/>
                    </a:ext>
                  </a:extLst>
                </a:gridCol>
                <a:gridCol w="859486">
                  <a:extLst>
                    <a:ext uri="{9D8B030D-6E8A-4147-A177-3AD203B41FA5}">
                      <a16:colId xmlns="" xmlns:a16="http://schemas.microsoft.com/office/drawing/2014/main" val="2559899842"/>
                    </a:ext>
                  </a:extLst>
                </a:gridCol>
              </a:tblGrid>
              <a:tr h="129540">
                <a:tc gridSpan="8">
                  <a:txBody>
                    <a:bodyPr/>
                    <a:lstStyle/>
                    <a:p>
                      <a:pPr indent="-180340" algn="ctr">
                        <a:spcAft>
                          <a:spcPts val="0"/>
                        </a:spcAft>
                      </a:pPr>
                      <a:r>
                        <a:rPr lang="it-IT" sz="1000" b="1" dirty="0">
                          <a:effectLst/>
                          <a:latin typeface="Swis721 Lt BT" panose="020B0403020202020204" pitchFamily="34" charset="0"/>
                          <a:ea typeface="Calibri" panose="020F0502020204030204" pitchFamily="34" charset="0"/>
                          <a:cs typeface="ISOCPEUR" panose="020B0604020202020204" pitchFamily="34" charset="0"/>
                        </a:rPr>
                        <a:t>FAMIGLIE - Numero di componenti (Censimento 2011)</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686438663"/>
                  </a:ext>
                </a:extLst>
              </a:tr>
              <a:tr h="129540">
                <a:tc gridSpan="2">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1 persona</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2 persone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3 persone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4 persone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5 persone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6 o più persone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7662455"/>
                  </a:ext>
                </a:extLst>
              </a:tr>
              <a:tr h="129540">
                <a:tc>
                  <a:txBody>
                    <a:bodyPr/>
                    <a:lstStyle/>
                    <a:p>
                      <a:pPr indent="-180340" algn="just">
                        <a:spcAft>
                          <a:spcPts val="0"/>
                        </a:spcAft>
                      </a:pPr>
                      <a:r>
                        <a:rPr lang="it-IT" sz="1000">
                          <a:effectLst/>
                          <a:latin typeface="Swis721 Lt BT" panose="020B0403020202020204" pitchFamily="34" charset="0"/>
                          <a:ea typeface="Calibri" panose="020F0502020204030204" pitchFamily="34" charset="0"/>
                          <a:cs typeface="ISOCPEUR" panose="020B0604020202020204" pitchFamily="34" charset="0"/>
                        </a:rPr>
                        <a:t>non in coabitazione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endParaRPr lang="it-IT" sz="10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3255345"/>
                  </a:ext>
                </a:extLst>
              </a:tr>
              <a:tr h="129540">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508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509</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475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389</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257</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58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12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effectLst/>
                          <a:latin typeface="Swis721 Lt BT" panose="020B0403020202020204" pitchFamily="34" charset="0"/>
                          <a:ea typeface="Calibri" panose="020F0502020204030204" pitchFamily="34" charset="0"/>
                          <a:cs typeface="ISOCPEUR" panose="020B0604020202020204" pitchFamily="34" charset="0"/>
                        </a:rPr>
                        <a:t>1.700</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1562039"/>
                  </a:ext>
                </a:extLst>
              </a:tr>
            </a:tbl>
          </a:graphicData>
        </a:graphic>
      </p:graphicFrame>
    </p:spTree>
    <p:extLst>
      <p:ext uri="{BB962C8B-B14F-4D97-AF65-F5344CB8AC3E}">
        <p14:creationId xmlns:p14="http://schemas.microsoft.com/office/powerpoint/2010/main" val="253697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ECONOMICHE</a:t>
            </a:r>
          </a:p>
        </p:txBody>
      </p:sp>
      <p:sp>
        <p:nvSpPr>
          <p:cNvPr id="2" name="Rettangolo 1"/>
          <p:cNvSpPr/>
          <p:nvPr/>
        </p:nvSpPr>
        <p:spPr>
          <a:xfrm>
            <a:off x="395536" y="3140968"/>
            <a:ext cx="8291264" cy="954107"/>
          </a:xfrm>
          <a:prstGeom prst="rect">
            <a:avLst/>
          </a:prstGeom>
        </p:spPr>
        <p:txBody>
          <a:bodyPr wrap="square">
            <a:spAutoFit/>
          </a:bodyPr>
          <a:lstStyle/>
          <a:p>
            <a:pPr algn="just">
              <a:spcAft>
                <a:spcPts val="0"/>
              </a:spcAft>
            </a:pPr>
            <a:r>
              <a:rPr lang="it-IT" sz="1400" dirty="0" smtClean="0">
                <a:latin typeface="Swis721 Lt BT" panose="020B0403020202020204" pitchFamily="34" charset="0"/>
                <a:ea typeface="Calibri" panose="020F0502020204030204" pitchFamily="34" charset="0"/>
                <a:cs typeface="ISOCPEUR" panose="020B0604020202020204" pitchFamily="34" charset="0"/>
              </a:rPr>
              <a:t>Si riportano </a:t>
            </a:r>
            <a:r>
              <a:rPr lang="it-IT" sz="1400" dirty="0">
                <a:latin typeface="Swis721 Lt BT" panose="020B0403020202020204" pitchFamily="34" charset="0"/>
                <a:ea typeface="Calibri" panose="020F0502020204030204" pitchFamily="34" charset="0"/>
                <a:cs typeface="ISOCPEUR" panose="020B0604020202020204" pitchFamily="34" charset="0"/>
              </a:rPr>
              <a:t>i ∆ (differenza tra i valori totali) tra numero di addetti e numero di </a:t>
            </a:r>
            <a:r>
              <a:rPr lang="it-IT" sz="1400" dirty="0" smtClean="0">
                <a:latin typeface="Swis721 Lt BT" panose="020B0403020202020204" pitchFamily="34" charset="0"/>
                <a:ea typeface="Calibri" panose="020F0502020204030204" pitchFamily="34" charset="0"/>
                <a:cs typeface="ISOCPEUR" panose="020B0604020202020204" pitchFamily="34" charset="0"/>
              </a:rPr>
              <a:t>occupati </a:t>
            </a:r>
            <a:r>
              <a:rPr lang="it-IT" sz="1400" i="1" dirty="0" smtClean="0">
                <a:latin typeface="Swis721 Lt BT" panose="020B0403020202020204" pitchFamily="34" charset="0"/>
                <a:ea typeface="Calibri" panose="020F0502020204030204" pitchFamily="34" charset="0"/>
                <a:cs typeface="ISOCPEUR" panose="020B0604020202020204" pitchFamily="34" charset="0"/>
              </a:rPr>
              <a:t>(dati censimento 2011)</a:t>
            </a:r>
            <a:r>
              <a:rPr lang="it-IT" sz="1400" dirty="0" smtClean="0">
                <a:latin typeface="Swis721 Lt BT" panose="020B0403020202020204" pitchFamily="34" charset="0"/>
                <a:ea typeface="Calibri" panose="020F0502020204030204" pitchFamily="34" charset="0"/>
                <a:cs typeface="ISOCPEUR" panose="020B0604020202020204" pitchFamily="34" charset="0"/>
              </a:rPr>
              <a:t>. </a:t>
            </a:r>
            <a:r>
              <a:rPr lang="it-IT" sz="1400" dirty="0">
                <a:latin typeface="Swis721 Lt BT" panose="020B0403020202020204" pitchFamily="34" charset="0"/>
                <a:ea typeface="Calibri" panose="020F0502020204030204" pitchFamily="34" charset="0"/>
                <a:cs typeface="ISOCPEUR" panose="020B0604020202020204" pitchFamily="34" charset="0"/>
              </a:rPr>
              <a:t>Gli addetti infatti indicano la forza lavoro impiegata direttamente nel territorio di </a:t>
            </a:r>
            <a:r>
              <a:rPr lang="it-IT" sz="1400" dirty="0" smtClean="0">
                <a:latin typeface="Swis721 Lt BT" panose="020B0403020202020204" pitchFamily="34" charset="0"/>
                <a:ea typeface="Calibri" panose="020F0502020204030204" pitchFamily="34" charset="0"/>
                <a:cs typeface="ISOCPEUR" panose="020B0604020202020204" pitchFamily="34" charset="0"/>
              </a:rPr>
              <a:t>Sulbiate </a:t>
            </a:r>
            <a:r>
              <a:rPr lang="it-IT" sz="1400" dirty="0">
                <a:latin typeface="Swis721 Lt BT" panose="020B0403020202020204" pitchFamily="34" charset="0"/>
                <a:ea typeface="Calibri" panose="020F0502020204030204" pitchFamily="34" charset="0"/>
                <a:cs typeface="ISOCPEUR" panose="020B0604020202020204" pitchFamily="34" charset="0"/>
              </a:rPr>
              <a:t>(in unità produttive locali); gli occupati sono residenti a </a:t>
            </a:r>
            <a:r>
              <a:rPr lang="it-IT" sz="1400" dirty="0" smtClean="0">
                <a:latin typeface="Swis721 Lt BT" panose="020B0403020202020204" pitchFamily="34" charset="0"/>
                <a:ea typeface="Calibri" panose="020F0502020204030204" pitchFamily="34" charset="0"/>
                <a:cs typeface="ISOCPEUR" panose="020B0604020202020204" pitchFamily="34" charset="0"/>
              </a:rPr>
              <a:t>Sulbiate </a:t>
            </a:r>
            <a:r>
              <a:rPr lang="it-IT" sz="1400" dirty="0">
                <a:latin typeface="Swis721 Lt BT" panose="020B0403020202020204" pitchFamily="34" charset="0"/>
                <a:ea typeface="Calibri" panose="020F0502020204030204" pitchFamily="34" charset="0"/>
                <a:cs typeface="ISOCPEUR" panose="020B0604020202020204" pitchFamily="34" charset="0"/>
              </a:rPr>
              <a:t>ma possono svolgere la propria attività lavorativa fuori dai confini comunali.</a:t>
            </a:r>
          </a:p>
        </p:txBody>
      </p:sp>
      <p:sp>
        <p:nvSpPr>
          <p:cNvPr id="3" name="Rettangolo 2"/>
          <p:cNvSpPr/>
          <p:nvPr/>
        </p:nvSpPr>
        <p:spPr>
          <a:xfrm>
            <a:off x="395536" y="4190534"/>
            <a:ext cx="8291264" cy="738664"/>
          </a:xfrm>
          <a:prstGeom prst="rect">
            <a:avLst/>
          </a:prstGeom>
        </p:spPr>
        <p:txBody>
          <a:bodyPr wrap="square">
            <a:spAutoFit/>
          </a:bodyPr>
          <a:lstStyle/>
          <a:p>
            <a:pPr algn="just"/>
            <a:r>
              <a:rPr lang="it-IT" sz="1400" b="1" dirty="0">
                <a:solidFill>
                  <a:srgbClr val="FF0000"/>
                </a:solidFill>
                <a:latin typeface="Swis721 Lt BT" panose="020B0403020202020204" pitchFamily="34" charset="0"/>
                <a:ea typeface="Calibri" panose="020F0502020204030204" pitchFamily="34" charset="0"/>
                <a:cs typeface="ISOCPEUR" panose="020B0604020202020204" pitchFamily="34" charset="0"/>
              </a:rPr>
              <a:t>Solo il settore secondario (industria) presenta maggiori addetti rispetto agli occupati a Sulbiate</a:t>
            </a:r>
            <a:r>
              <a:rPr lang="it-IT" sz="1400" dirty="0">
                <a:latin typeface="Swis721 Lt BT" panose="020B0403020202020204" pitchFamily="34" charset="0"/>
                <a:ea typeface="Calibri" panose="020F0502020204030204" pitchFamily="34" charset="0"/>
                <a:cs typeface="ISOCPEUR" panose="020B0604020202020204" pitchFamily="34" charset="0"/>
              </a:rPr>
              <a:t>, in misura lieve. Pur essendo quindi un contesto economicamente vitale, il comune è certamente fonte di pendolarismo verso i comuni limitrofi per lo svolgimento di attività </a:t>
            </a:r>
            <a:r>
              <a:rPr lang="it-IT" sz="1400" dirty="0" smtClean="0">
                <a:latin typeface="Swis721 Lt BT" panose="020B0403020202020204" pitchFamily="34" charset="0"/>
                <a:ea typeface="Calibri" panose="020F0502020204030204" pitchFamily="34" charset="0"/>
                <a:cs typeface="ISOCPEUR" panose="020B0604020202020204" pitchFamily="34" charset="0"/>
              </a:rPr>
              <a:t>lavorative nel complesso. </a:t>
            </a:r>
            <a:endParaRPr lang="it-IT" sz="1400" dirty="0"/>
          </a:p>
        </p:txBody>
      </p:sp>
      <p:graphicFrame>
        <p:nvGraphicFramePr>
          <p:cNvPr id="6" name="Tabella 5"/>
          <p:cNvGraphicFramePr>
            <a:graphicFrameLocks noGrp="1"/>
          </p:cNvGraphicFramePr>
          <p:nvPr>
            <p:extLst>
              <p:ext uri="{D42A27DB-BD31-4B8C-83A1-F6EECF244321}">
                <p14:modId xmlns:p14="http://schemas.microsoft.com/office/powerpoint/2010/main" val="769418806"/>
              </p:ext>
            </p:extLst>
          </p:nvPr>
        </p:nvGraphicFramePr>
        <p:xfrm>
          <a:off x="457199" y="913937"/>
          <a:ext cx="8229601" cy="2009775"/>
        </p:xfrm>
        <a:graphic>
          <a:graphicData uri="http://schemas.openxmlformats.org/drawingml/2006/table">
            <a:tbl>
              <a:tblPr firstRow="1" firstCol="1" bandRow="1"/>
              <a:tblGrid>
                <a:gridCol w="2361895">
                  <a:extLst>
                    <a:ext uri="{9D8B030D-6E8A-4147-A177-3AD203B41FA5}">
                      <a16:colId xmlns="" xmlns:a16="http://schemas.microsoft.com/office/drawing/2014/main" val="2051458497"/>
                    </a:ext>
                  </a:extLst>
                </a:gridCol>
                <a:gridCol w="1984980">
                  <a:extLst>
                    <a:ext uri="{9D8B030D-6E8A-4147-A177-3AD203B41FA5}">
                      <a16:colId xmlns="" xmlns:a16="http://schemas.microsoft.com/office/drawing/2014/main" val="2321868891"/>
                    </a:ext>
                  </a:extLst>
                </a:gridCol>
                <a:gridCol w="1542227">
                  <a:extLst>
                    <a:ext uri="{9D8B030D-6E8A-4147-A177-3AD203B41FA5}">
                      <a16:colId xmlns="" xmlns:a16="http://schemas.microsoft.com/office/drawing/2014/main" val="812797224"/>
                    </a:ext>
                  </a:extLst>
                </a:gridCol>
                <a:gridCol w="1158728">
                  <a:extLst>
                    <a:ext uri="{9D8B030D-6E8A-4147-A177-3AD203B41FA5}">
                      <a16:colId xmlns="" xmlns:a16="http://schemas.microsoft.com/office/drawing/2014/main" val="3563927889"/>
                    </a:ext>
                  </a:extLst>
                </a:gridCol>
                <a:gridCol w="1181771">
                  <a:extLst>
                    <a:ext uri="{9D8B030D-6E8A-4147-A177-3AD203B41FA5}">
                      <a16:colId xmlns="" xmlns:a16="http://schemas.microsoft.com/office/drawing/2014/main" val="3491782612"/>
                    </a:ext>
                  </a:extLst>
                </a:gridCol>
              </a:tblGrid>
              <a:tr h="152400">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 </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AGRICOLTURA</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INDUSTRIA</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SERVIZI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906614821"/>
                  </a:ext>
                </a:extLst>
              </a:tr>
              <a:tr h="371475">
                <a:tc>
                  <a:txBody>
                    <a:bodyPr/>
                    <a:lstStyle/>
                    <a:p>
                      <a:pPr indent="-180340" algn="ctr">
                        <a:spcAft>
                          <a:spcPts val="0"/>
                        </a:spcAft>
                      </a:pPr>
                      <a:r>
                        <a:rPr lang="it-IT" sz="10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OCCUPATI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32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786</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1.154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1.972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261269611"/>
                  </a:ext>
                </a:extLst>
              </a:tr>
              <a:tr h="371475">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1,62%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39,86%</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58,52%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3037919"/>
                  </a:ext>
                </a:extLst>
              </a:tr>
              <a:tr h="371475">
                <a:tc>
                  <a:txBody>
                    <a:bodyPr/>
                    <a:lstStyle/>
                    <a:p>
                      <a:pPr indent="-180340" algn="ctr">
                        <a:spcAft>
                          <a:spcPts val="0"/>
                        </a:spcAft>
                      </a:pPr>
                      <a:r>
                        <a:rPr lang="it-IT" sz="10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ADDETTI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800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560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1.360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289953567"/>
                  </a:ext>
                </a:extLst>
              </a:tr>
              <a:tr h="371475">
                <a:tc>
                  <a:txBody>
                    <a:bodyPr/>
                    <a:lstStyle/>
                    <a:p>
                      <a:pPr indent="-180340" algn="ctr">
                        <a:spcAft>
                          <a:spcPts val="0"/>
                        </a:spcAft>
                      </a:pPr>
                      <a:r>
                        <a:rPr lang="it-IT" sz="1000" b="1">
                          <a:effectLst/>
                          <a:latin typeface="Swis721 Lt BT" panose="020B0403020202020204" pitchFamily="34" charset="0"/>
                          <a:ea typeface="Times New Roman" panose="02020603050405020304" pitchFamily="18"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0,00%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58,82%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41,18%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9893011"/>
                  </a:ext>
                </a:extLst>
              </a:tr>
              <a:tr h="371475">
                <a:tc>
                  <a:txBody>
                    <a:bodyPr/>
                    <a:lstStyle/>
                    <a:p>
                      <a:pPr indent="-180340" algn="ctr">
                        <a:spcAft>
                          <a:spcPts val="0"/>
                        </a:spcAft>
                      </a:pPr>
                      <a:r>
                        <a:rPr lang="it-IT" sz="10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solidFill>
                            <a:srgbClr val="FFFFFF"/>
                          </a:solidFill>
                          <a:effectLst/>
                          <a:latin typeface="Swis721 Lt BT" panose="020B0403020202020204" pitchFamily="34" charset="0"/>
                          <a:ea typeface="Times New Roman" panose="02020603050405020304" pitchFamily="18" charset="0"/>
                          <a:cs typeface="ISOCPEUR" panose="020B0604020202020204" pitchFamily="34" charset="0"/>
                        </a:rPr>
                        <a:t>(addetti - occupati)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- 32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+ 14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indent="-180340" algn="ctr">
                        <a:spcAft>
                          <a:spcPts val="0"/>
                        </a:spcAft>
                      </a:pPr>
                      <a:r>
                        <a:rPr lang="it-IT" sz="1200" b="1">
                          <a:effectLst/>
                          <a:latin typeface="Swis721 Lt BT" panose="020B0403020202020204" pitchFamily="34" charset="0"/>
                          <a:ea typeface="Times New Roman" panose="02020603050405020304" pitchFamily="18" charset="0"/>
                          <a:cs typeface="ISOCPEUR" panose="020B0604020202020204" pitchFamily="34" charset="0"/>
                        </a:rPr>
                        <a:t>- 554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indent="-180340" algn="ctr">
                        <a:spcAft>
                          <a:spcPts val="0"/>
                        </a:spcAft>
                      </a:pPr>
                      <a:r>
                        <a:rPr lang="it-IT" sz="1200" b="1" dirty="0">
                          <a:effectLst/>
                          <a:latin typeface="Swis721 Lt BT" panose="020B0403020202020204" pitchFamily="34" charset="0"/>
                          <a:ea typeface="Times New Roman" panose="02020603050405020304" pitchFamily="18" charset="0"/>
                          <a:cs typeface="ISOCPEUR" panose="020B0604020202020204" pitchFamily="34" charset="0"/>
                        </a:rPr>
                        <a:t>- 612</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079232080"/>
                  </a:ext>
                </a:extLst>
              </a:tr>
            </a:tbl>
          </a:graphicData>
        </a:graphic>
      </p:graphicFrame>
    </p:spTree>
    <p:extLst>
      <p:ext uri="{BB962C8B-B14F-4D97-AF65-F5344CB8AC3E}">
        <p14:creationId xmlns:p14="http://schemas.microsoft.com/office/powerpoint/2010/main" val="198703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2"/>
            <a:ext cx="9144000" cy="428604"/>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0" y="44624"/>
            <a:ext cx="9144000" cy="338554"/>
          </a:xfrm>
          <a:prstGeom prst="rect">
            <a:avLst/>
          </a:prstGeom>
          <a:noFill/>
          <a:ln w="9525">
            <a:noFill/>
            <a:miter lim="800000"/>
            <a:headEnd/>
            <a:tailEnd/>
          </a:ln>
        </p:spPr>
        <p:txBody>
          <a:bodyPr wrap="square">
            <a:spAutoFit/>
          </a:bodyPr>
          <a:lstStyle/>
          <a:p>
            <a:pPr algn="ctr"/>
            <a:r>
              <a:rPr lang="it-IT" sz="1600" b="1" dirty="0" smtClean="0">
                <a:solidFill>
                  <a:schemeClr val="bg1"/>
                </a:solidFill>
                <a:latin typeface="Swis721 BT" panose="020B0504020202020204" pitchFamily="34" charset="0"/>
                <a:cs typeface="Arial" pitchFamily="34" charset="0"/>
              </a:rPr>
              <a:t>LA COMPONENTE SOCIO - ECONOMICA</a:t>
            </a:r>
          </a:p>
        </p:txBody>
      </p:sp>
      <p:sp>
        <p:nvSpPr>
          <p:cNvPr id="10" name="Rettangolo 9"/>
          <p:cNvSpPr/>
          <p:nvPr/>
        </p:nvSpPr>
        <p:spPr>
          <a:xfrm>
            <a:off x="0" y="6429396"/>
            <a:ext cx="9144000" cy="428604"/>
          </a:xfrm>
          <a:prstGeom prst="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0" y="6459032"/>
            <a:ext cx="4326742" cy="369332"/>
          </a:xfrm>
          <a:prstGeom prst="rect">
            <a:avLst/>
          </a:prstGeom>
          <a:noFill/>
        </p:spPr>
        <p:txBody>
          <a:bodyPr>
            <a:spAutoFit/>
          </a:bodyPr>
          <a:lstStyle/>
          <a:p>
            <a:pPr fontAlgn="auto">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PGT – Piano di Governo del Territorio</a:t>
            </a:r>
          </a:p>
        </p:txBody>
      </p:sp>
      <p:sp>
        <p:nvSpPr>
          <p:cNvPr id="12" name="CasellaDiTesto 11"/>
          <p:cNvSpPr txBox="1"/>
          <p:nvPr/>
        </p:nvSpPr>
        <p:spPr>
          <a:xfrm>
            <a:off x="5796136" y="6459032"/>
            <a:ext cx="3347864" cy="369332"/>
          </a:xfrm>
          <a:prstGeom prst="rect">
            <a:avLst/>
          </a:prstGeom>
          <a:noFill/>
        </p:spPr>
        <p:txBody>
          <a:bodyPr wrap="square">
            <a:spAutoFit/>
          </a:bodyPr>
          <a:lstStyle/>
          <a:p>
            <a:pPr algn="r" fontAlgn="auto">
              <a:spcBef>
                <a:spcPts val="0"/>
              </a:spcBef>
              <a:spcAft>
                <a:spcPts val="0"/>
              </a:spcAft>
              <a:defRPr/>
            </a:pPr>
            <a:r>
              <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Comune  di  </a:t>
            </a:r>
            <a:r>
              <a:rPr lang="it-IT"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lt"/>
              </a:rPr>
              <a:t>Sulbiate (MB)</a:t>
            </a:r>
            <a:endParaRPr lang="it-IT" dirty="0">
              <a:ln w="18415" cmpd="sng">
                <a:solidFill>
                  <a:srgbClr val="FFFFFF"/>
                </a:solidFill>
                <a:prstDash val="solid"/>
              </a:ln>
              <a:solidFill>
                <a:srgbClr val="FFFFFF"/>
              </a:solidFill>
              <a:effectLst>
                <a:outerShdw blurRad="38100" dist="38100" dir="2700000" algn="tl">
                  <a:srgbClr val="000000">
                    <a:alpha val="43137"/>
                  </a:srgbClr>
                </a:outerShdw>
              </a:effectLst>
              <a:latin typeface="+mn-lt"/>
            </a:endParaRPr>
          </a:p>
        </p:txBody>
      </p:sp>
      <p:sp>
        <p:nvSpPr>
          <p:cNvPr id="13" name="CasellaDiTesto 12"/>
          <p:cNvSpPr txBox="1">
            <a:spLocks noChangeArrowheads="1"/>
          </p:cNvSpPr>
          <p:nvPr/>
        </p:nvSpPr>
        <p:spPr bwMode="auto">
          <a:xfrm>
            <a:off x="0" y="404664"/>
            <a:ext cx="9144000" cy="338554"/>
          </a:xfrm>
          <a:prstGeom prst="rect">
            <a:avLst/>
          </a:prstGeom>
          <a:noFill/>
          <a:ln w="9525">
            <a:noFill/>
            <a:miter lim="800000"/>
            <a:headEnd/>
            <a:tailEnd/>
          </a:ln>
        </p:spPr>
        <p:txBody>
          <a:bodyPr wrap="square">
            <a:spAutoFit/>
          </a:bodyPr>
          <a:lstStyle/>
          <a:p>
            <a:pPr algn="ctr"/>
            <a:r>
              <a:rPr lang="it-IT" sz="1600" b="1" dirty="0" smtClean="0">
                <a:latin typeface="Swis721 BT" panose="020B0504020202020204" pitchFamily="34" charset="0"/>
                <a:cs typeface="Arial" pitchFamily="34" charset="0"/>
              </a:rPr>
              <a:t>ANALISI ECONOMICHE</a:t>
            </a:r>
          </a:p>
        </p:txBody>
      </p:sp>
      <p:sp>
        <p:nvSpPr>
          <p:cNvPr id="2" name="Rettangolo 1"/>
          <p:cNvSpPr/>
          <p:nvPr/>
        </p:nvSpPr>
        <p:spPr>
          <a:xfrm>
            <a:off x="395536" y="4970158"/>
            <a:ext cx="8291264" cy="954107"/>
          </a:xfrm>
          <a:prstGeom prst="rect">
            <a:avLst/>
          </a:prstGeom>
        </p:spPr>
        <p:txBody>
          <a:bodyPr wrap="square">
            <a:spAutoFit/>
          </a:bodyPr>
          <a:lstStyle/>
          <a:p>
            <a:pPr algn="just">
              <a:spcAft>
                <a:spcPts val="0"/>
              </a:spcAft>
            </a:pPr>
            <a:r>
              <a:rPr lang="it-IT" sz="1400" dirty="0">
                <a:latin typeface="Swis721 Lt BT" panose="020B0403020202020204" pitchFamily="34" charset="0"/>
                <a:ea typeface="Calibri" panose="020F0502020204030204" pitchFamily="34" charset="0"/>
                <a:cs typeface="ISOCPEUR" panose="020B0604020202020204" pitchFamily="34" charset="0"/>
              </a:rPr>
              <a:t>A Sulbiate non sono presenti medie e grandi strutture di vendita.</a:t>
            </a:r>
          </a:p>
          <a:p>
            <a:pPr algn="just">
              <a:spcAft>
                <a:spcPts val="0"/>
              </a:spcAft>
            </a:pPr>
            <a:r>
              <a:rPr lang="it-IT" sz="1400" dirty="0">
                <a:latin typeface="Swis721 Lt BT" panose="020B0403020202020204" pitchFamily="34" charset="0"/>
                <a:ea typeface="Calibri" panose="020F0502020204030204" pitchFamily="34" charset="0"/>
                <a:cs typeface="ISOCPEUR" panose="020B0604020202020204" pitchFamily="34" charset="0"/>
              </a:rPr>
              <a:t>Le tabelle </a:t>
            </a:r>
            <a:r>
              <a:rPr lang="it-IT" sz="1400" dirty="0" smtClean="0">
                <a:latin typeface="Swis721 Lt BT" panose="020B0403020202020204" pitchFamily="34" charset="0"/>
                <a:ea typeface="Calibri" panose="020F0502020204030204" pitchFamily="34" charset="0"/>
                <a:cs typeface="ISOCPEUR" panose="020B0604020202020204" pitchFamily="34" charset="0"/>
              </a:rPr>
              <a:t>presentano </a:t>
            </a:r>
            <a:r>
              <a:rPr lang="it-IT" sz="1400" dirty="0">
                <a:latin typeface="Swis721 Lt BT" panose="020B0403020202020204" pitchFamily="34" charset="0"/>
                <a:ea typeface="Calibri" panose="020F0502020204030204" pitchFamily="34" charset="0"/>
                <a:cs typeface="ISOCPEUR" panose="020B0604020202020204" pitchFamily="34" charset="0"/>
              </a:rPr>
              <a:t>un confronto tra gli esercizi di vicinato negli anni 2011 e 2019.</a:t>
            </a:r>
          </a:p>
          <a:p>
            <a:pPr algn="just">
              <a:spcAft>
                <a:spcPts val="0"/>
              </a:spcAft>
            </a:pPr>
            <a:r>
              <a:rPr lang="it-IT" sz="1400" dirty="0">
                <a:latin typeface="Swis721 Lt BT" panose="020B0403020202020204" pitchFamily="34" charset="0"/>
                <a:ea typeface="Calibri" panose="020F0502020204030204" pitchFamily="34" charset="0"/>
                <a:cs typeface="ISOCPEUR" panose="020B0604020202020204" pitchFamily="34" charset="0"/>
              </a:rPr>
              <a:t>Si sono scelti questi due anni di riferimento per valutare i possibili effetti della Grande Crisi sul sistema commerciale, che nel complesso come i dati dimostrano ha risentito di un calo di attrattività.</a:t>
            </a:r>
          </a:p>
        </p:txBody>
      </p:sp>
      <p:graphicFrame>
        <p:nvGraphicFramePr>
          <p:cNvPr id="5" name="Tabella 4"/>
          <p:cNvGraphicFramePr>
            <a:graphicFrameLocks noGrp="1"/>
          </p:cNvGraphicFramePr>
          <p:nvPr>
            <p:extLst>
              <p:ext uri="{D42A27DB-BD31-4B8C-83A1-F6EECF244321}">
                <p14:modId xmlns:p14="http://schemas.microsoft.com/office/powerpoint/2010/main" val="238778122"/>
              </p:ext>
            </p:extLst>
          </p:nvPr>
        </p:nvGraphicFramePr>
        <p:xfrm>
          <a:off x="482673" y="865889"/>
          <a:ext cx="8229600" cy="3771265"/>
        </p:xfrm>
        <a:graphic>
          <a:graphicData uri="http://schemas.openxmlformats.org/drawingml/2006/table">
            <a:tbl>
              <a:tblPr firstRow="1" firstCol="1" bandRow="1"/>
              <a:tblGrid>
                <a:gridCol w="1028700">
                  <a:extLst>
                    <a:ext uri="{9D8B030D-6E8A-4147-A177-3AD203B41FA5}">
                      <a16:colId xmlns="" xmlns:a16="http://schemas.microsoft.com/office/drawing/2014/main" val="3502655297"/>
                    </a:ext>
                  </a:extLst>
                </a:gridCol>
                <a:gridCol w="1028700">
                  <a:extLst>
                    <a:ext uri="{9D8B030D-6E8A-4147-A177-3AD203B41FA5}">
                      <a16:colId xmlns="" xmlns:a16="http://schemas.microsoft.com/office/drawing/2014/main" val="64871218"/>
                    </a:ext>
                  </a:extLst>
                </a:gridCol>
                <a:gridCol w="1028700">
                  <a:extLst>
                    <a:ext uri="{9D8B030D-6E8A-4147-A177-3AD203B41FA5}">
                      <a16:colId xmlns="" xmlns:a16="http://schemas.microsoft.com/office/drawing/2014/main" val="3664114012"/>
                    </a:ext>
                  </a:extLst>
                </a:gridCol>
                <a:gridCol w="1028700">
                  <a:extLst>
                    <a:ext uri="{9D8B030D-6E8A-4147-A177-3AD203B41FA5}">
                      <a16:colId xmlns="" xmlns:a16="http://schemas.microsoft.com/office/drawing/2014/main" val="451560186"/>
                    </a:ext>
                  </a:extLst>
                </a:gridCol>
                <a:gridCol w="1028700">
                  <a:extLst>
                    <a:ext uri="{9D8B030D-6E8A-4147-A177-3AD203B41FA5}">
                      <a16:colId xmlns="" xmlns:a16="http://schemas.microsoft.com/office/drawing/2014/main" val="489024109"/>
                    </a:ext>
                  </a:extLst>
                </a:gridCol>
                <a:gridCol w="1028700">
                  <a:extLst>
                    <a:ext uri="{9D8B030D-6E8A-4147-A177-3AD203B41FA5}">
                      <a16:colId xmlns="" xmlns:a16="http://schemas.microsoft.com/office/drawing/2014/main" val="3619146711"/>
                    </a:ext>
                  </a:extLst>
                </a:gridCol>
                <a:gridCol w="1028700">
                  <a:extLst>
                    <a:ext uri="{9D8B030D-6E8A-4147-A177-3AD203B41FA5}">
                      <a16:colId xmlns="" xmlns:a16="http://schemas.microsoft.com/office/drawing/2014/main" val="3914195722"/>
                    </a:ext>
                  </a:extLst>
                </a:gridCol>
                <a:gridCol w="1028700">
                  <a:extLst>
                    <a:ext uri="{9D8B030D-6E8A-4147-A177-3AD203B41FA5}">
                      <a16:colId xmlns="" xmlns:a16="http://schemas.microsoft.com/office/drawing/2014/main" val="1439636243"/>
                    </a:ext>
                  </a:extLst>
                </a:gridCol>
              </a:tblGrid>
              <a:tr h="170180">
                <a:tc gridSpan="8">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SULBIATE - ESERCIZI DI VICINATO</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3050545704"/>
                  </a:ext>
                </a:extLst>
              </a:tr>
              <a:tr h="170180">
                <a:tc gridSpan="8">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Al 30 giugno 2019 (4.334 abitanti – al 31/12/2018)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3573640694"/>
                  </a:ext>
                </a:extLst>
              </a:tr>
              <a:tr h="501650">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NON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MISTI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NON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MISTA</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302599425"/>
                  </a:ext>
                </a:extLst>
              </a:tr>
              <a:tr h="313055">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15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6</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22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17</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500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308</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824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6883366"/>
                  </a:ext>
                </a:extLst>
              </a:tr>
              <a:tr h="31305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0,004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0,11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0,07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0,19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2726136192"/>
                  </a:ext>
                </a:extLst>
              </a:tr>
              <a:tr h="153035">
                <a:tc gridSpan="8">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Al 30 giugno 2011 (3.995 abitanti – al 31/12/2010)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711552689"/>
                  </a:ext>
                </a:extLst>
              </a:tr>
              <a:tr h="501650">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NON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MISTI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N. 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NON ALIMENTARI</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MISTA</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SUP. TOTALE</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573777925"/>
                  </a:ext>
                </a:extLst>
              </a:tr>
              <a:tr h="313055">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15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it-IT" sz="1200" b="1">
                          <a:effectLst/>
                          <a:latin typeface="Swis721 Lt BT" panose="020B0403020202020204" pitchFamily="34" charset="0"/>
                          <a:ea typeface="Calibri" panose="020F0502020204030204" pitchFamily="34" charset="0"/>
                          <a:cs typeface="ISOCPEUR" panose="020B0604020202020204" pitchFamily="34" charset="0"/>
                        </a:rPr>
                        <a:t>24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210</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691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424</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1.325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3929758"/>
                  </a:ext>
                </a:extLst>
              </a:tr>
              <a:tr h="31305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0,05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0,16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0,09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0,30 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659131913"/>
                  </a:ext>
                </a:extLst>
              </a:tr>
              <a:tr h="342900">
                <a:tc gridSpan="8">
                  <a:txBody>
                    <a:bodyPr/>
                    <a:lstStyle/>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effectLst/>
                          <a:latin typeface="Swis721 Lt BT" panose="020B0403020202020204" pitchFamily="34" charset="0"/>
                          <a:ea typeface="Calibri" panose="020F0502020204030204" pitchFamily="34" charset="0"/>
                          <a:cs typeface="ISOCPEUR" panose="020B0604020202020204" pitchFamily="34" charset="0"/>
                        </a:rPr>
                        <a:t>(delta, differenza 2019 – 2011)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2792056695"/>
                  </a:ext>
                </a:extLst>
              </a:tr>
              <a:tr h="313055">
                <a:tc rowSpan="2">
                  <a:txBody>
                    <a:bodyPr/>
                    <a:lstStyle/>
                    <a:p>
                      <a:pPr marL="360680" indent="-180340" algn="ctr">
                        <a:spcAft>
                          <a:spcPts val="0"/>
                        </a:spcAft>
                      </a:pPr>
                      <a:r>
                        <a:rPr lang="it-IT" sz="12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- 3</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rowSpan="2">
                  <a:txBody>
                    <a:bodyPr/>
                    <a:lstStyle/>
                    <a:p>
                      <a:pPr indent="-180340" algn="ctr">
                        <a:spcAft>
                          <a:spcPts val="0"/>
                        </a:spcAft>
                      </a:pPr>
                      <a:r>
                        <a:rPr lang="it-IT" sz="12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rowSpan="2">
                  <a:txBody>
                    <a:bodyPr/>
                    <a:lstStyle/>
                    <a:p>
                      <a:pPr indent="-180340" algn="ctr">
                        <a:spcAft>
                          <a:spcPts val="0"/>
                        </a:spcAft>
                      </a:pPr>
                      <a:r>
                        <a:rPr lang="it-IT" sz="12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rowSpan="2">
                  <a:txBody>
                    <a:bodyPr/>
                    <a:lstStyle/>
                    <a:p>
                      <a:pPr indent="-180340" algn="ctr">
                        <a:spcAft>
                          <a:spcPts val="0"/>
                        </a:spcAft>
                      </a:pPr>
                      <a:r>
                        <a:rPr lang="it-IT" sz="12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8EF"/>
                    </a:solidFill>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- 193</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- 191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- 116</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- 501</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3566038815"/>
                  </a:ext>
                </a:extLst>
              </a:tr>
              <a:tr h="35750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0,046</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- 0,05</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- 0,02</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mq/cad</a:t>
                      </a:r>
                      <a:endParaRPr lang="it-IT" sz="120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0"/>
                        </a:spcAft>
                      </a:pPr>
                      <a:r>
                        <a:rPr lang="it-IT" sz="1000" b="1"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- 0,11</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p>
                      <a:pPr indent="-180340" algn="ctr">
                        <a:spcAft>
                          <a:spcPts val="0"/>
                        </a:spcAft>
                      </a:pPr>
                      <a:r>
                        <a:rPr lang="it-IT" sz="1000" b="1" dirty="0">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mq/</a:t>
                      </a:r>
                      <a:r>
                        <a:rPr lang="it-IT" sz="1000" b="1" dirty="0" err="1">
                          <a:solidFill>
                            <a:srgbClr val="FF0000"/>
                          </a:solidFill>
                          <a:effectLst/>
                          <a:latin typeface="Swis721 Lt BT" panose="020B0403020202020204" pitchFamily="34" charset="0"/>
                          <a:ea typeface="Calibri" panose="020F0502020204030204" pitchFamily="34" charset="0"/>
                          <a:cs typeface="ISOCPEUR" panose="020B0604020202020204" pitchFamily="34" charset="0"/>
                        </a:rPr>
                        <a:t>cad</a:t>
                      </a:r>
                      <a:endParaRPr lang="it-IT" sz="1200" dirty="0">
                        <a:effectLst/>
                        <a:latin typeface="Swis721 Lt BT" panose="020B0403020202020204" pitchFamily="34" charset="0"/>
                        <a:ea typeface="Calibri" panose="020F0502020204030204" pitchFamily="34" charset="0"/>
                        <a:cs typeface="ISOCPEUR" panose="020B0604020202020204" pitchFamily="34" charset="0"/>
                      </a:endParaRPr>
                    </a:p>
                  </a:txBody>
                  <a:tcPr marL="40640" marR="406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5222762"/>
                  </a:ext>
                </a:extLst>
              </a:tr>
            </a:tbl>
          </a:graphicData>
        </a:graphic>
      </p:graphicFrame>
    </p:spTree>
    <p:extLst>
      <p:ext uri="{BB962C8B-B14F-4D97-AF65-F5344CB8AC3E}">
        <p14:creationId xmlns:p14="http://schemas.microsoft.com/office/powerpoint/2010/main" val="420985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2300</TotalTime>
  <Words>5689</Words>
  <Application>Microsoft Office PowerPoint</Application>
  <PresentationFormat>Presentazione su schermo (4:3)</PresentationFormat>
  <Paragraphs>1202</Paragraphs>
  <Slides>33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33</vt:i4>
      </vt:variant>
    </vt:vector>
  </HeadingPairs>
  <TitlesOfParts>
    <vt:vector size="42" baseType="lpstr">
      <vt:lpstr>SimSun</vt:lpstr>
      <vt:lpstr>Arial</vt:lpstr>
      <vt:lpstr>Calibri</vt:lpstr>
      <vt:lpstr>Courier New</vt:lpstr>
      <vt:lpstr>ISOCPEUR</vt:lpstr>
      <vt:lpstr>Swis721 BT</vt:lpstr>
      <vt:lpstr>Swis721 Lt BT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Riva Grazia - Comune di Sulbiate</cp:lastModifiedBy>
  <cp:revision>267</cp:revision>
  <cp:lastPrinted>2022-03-28T07:57:06Z</cp:lastPrinted>
  <dcterms:created xsi:type="dcterms:W3CDTF">2016-04-12T08:03:21Z</dcterms:created>
  <dcterms:modified xsi:type="dcterms:W3CDTF">2022-03-28T14:16:25Z</dcterms:modified>
</cp:coreProperties>
</file>